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91" r:id="rId2"/>
    <p:sldId id="257" r:id="rId3"/>
    <p:sldId id="265" r:id="rId4"/>
    <p:sldId id="258" r:id="rId5"/>
    <p:sldId id="259" r:id="rId6"/>
    <p:sldId id="281" r:id="rId7"/>
    <p:sldId id="278" r:id="rId8"/>
    <p:sldId id="279" r:id="rId9"/>
    <p:sldId id="284" r:id="rId10"/>
    <p:sldId id="268" r:id="rId11"/>
    <p:sldId id="266" r:id="rId12"/>
    <p:sldId id="269" r:id="rId13"/>
    <p:sldId id="270" r:id="rId14"/>
    <p:sldId id="272" r:id="rId15"/>
    <p:sldId id="276" r:id="rId16"/>
    <p:sldId id="273" r:id="rId17"/>
    <p:sldId id="277" r:id="rId18"/>
    <p:sldId id="280" r:id="rId19"/>
    <p:sldId id="282" r:id="rId20"/>
    <p:sldId id="285" r:id="rId21"/>
    <p:sldId id="275" r:id="rId22"/>
    <p:sldId id="271" r:id="rId23"/>
    <p:sldId id="286" r:id="rId24"/>
    <p:sldId id="283" r:id="rId25"/>
    <p:sldId id="290" r:id="rId26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88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AEF9C4-014B-482B-B0A8-4968F5B8F5B7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47DD1A-33AB-4944-9763-54CF3D86349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358170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47DD1A-33AB-4944-9763-54CF3D86349B}" type="slidenum">
              <a:rPr lang="ru-RU" smtClean="0"/>
              <a:t>12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60336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71EC6-210F-42DE-9C53-41977AD35B3D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image" Target="../media/image2.gif"/><Relationship Id="rId7" Type="http://schemas.openxmlformats.org/officeDocument/2006/relationships/image" Target="../media/image6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gif"/><Relationship Id="rId11" Type="http://schemas.openxmlformats.org/officeDocument/2006/relationships/image" Target="../media/image10.gif"/><Relationship Id="rId5" Type="http://schemas.openxmlformats.org/officeDocument/2006/relationships/image" Target="../media/image4.gif"/><Relationship Id="rId10" Type="http://schemas.openxmlformats.org/officeDocument/2006/relationships/image" Target="../media/image9.gif"/><Relationship Id="rId4" Type="http://schemas.openxmlformats.org/officeDocument/2006/relationships/image" Target="../media/image3.gif"/><Relationship Id="rId9" Type="http://schemas.openxmlformats.org/officeDocument/2006/relationships/image" Target="../media/image8.gi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gif"/><Relationship Id="rId13" Type="http://schemas.openxmlformats.org/officeDocument/2006/relationships/image" Target="../media/image22.gif"/><Relationship Id="rId3" Type="http://schemas.openxmlformats.org/officeDocument/2006/relationships/image" Target="../media/image12.gif"/><Relationship Id="rId7" Type="http://schemas.openxmlformats.org/officeDocument/2006/relationships/image" Target="../media/image16.png"/><Relationship Id="rId12" Type="http://schemas.openxmlformats.org/officeDocument/2006/relationships/image" Target="../media/image21.gi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gif"/><Relationship Id="rId11" Type="http://schemas.openxmlformats.org/officeDocument/2006/relationships/image" Target="../media/image20.gif"/><Relationship Id="rId5" Type="http://schemas.openxmlformats.org/officeDocument/2006/relationships/image" Target="../media/image14.gif"/><Relationship Id="rId10" Type="http://schemas.openxmlformats.org/officeDocument/2006/relationships/image" Target="../media/image19.gif"/><Relationship Id="rId4" Type="http://schemas.openxmlformats.org/officeDocument/2006/relationships/image" Target="../media/image13.gif"/><Relationship Id="rId9" Type="http://schemas.openxmlformats.org/officeDocument/2006/relationships/image" Target="../media/image18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8.gif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27.gif"/><Relationship Id="rId11" Type="http://schemas.openxmlformats.org/officeDocument/2006/relationships/image" Target="../media/image32.png"/><Relationship Id="rId5" Type="http://schemas.openxmlformats.org/officeDocument/2006/relationships/image" Target="../media/image26.gif"/><Relationship Id="rId10" Type="http://schemas.openxmlformats.org/officeDocument/2006/relationships/image" Target="../media/image31.gif"/><Relationship Id="rId4" Type="http://schemas.openxmlformats.org/officeDocument/2006/relationships/image" Target="../media/image25.png"/><Relationship Id="rId9" Type="http://schemas.openxmlformats.org/officeDocument/2006/relationships/image" Target="../media/image30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34.gif"/><Relationship Id="rId7" Type="http://schemas.openxmlformats.org/officeDocument/2006/relationships/image" Target="../media/image38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gif"/><Relationship Id="rId5" Type="http://schemas.openxmlformats.org/officeDocument/2006/relationships/image" Target="../media/image36.gif"/><Relationship Id="rId4" Type="http://schemas.openxmlformats.org/officeDocument/2006/relationships/image" Target="../media/image35.gif"/><Relationship Id="rId9" Type="http://schemas.openxmlformats.org/officeDocument/2006/relationships/image" Target="../media/image40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gi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gif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gi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png"/><Relationship Id="rId4" Type="http://schemas.openxmlformats.org/officeDocument/2006/relationships/image" Target="../media/image3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gif"/><Relationship Id="rId3" Type="http://schemas.openxmlformats.org/officeDocument/2006/relationships/image" Target="../media/image25.png"/><Relationship Id="rId7" Type="http://schemas.openxmlformats.org/officeDocument/2006/relationships/image" Target="../media/image5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jpeg"/><Relationship Id="rId5" Type="http://schemas.openxmlformats.org/officeDocument/2006/relationships/image" Target="../media/image50.gif"/><Relationship Id="rId4" Type="http://schemas.openxmlformats.org/officeDocument/2006/relationships/image" Target="../media/image49.jpeg"/><Relationship Id="rId9" Type="http://schemas.openxmlformats.org/officeDocument/2006/relationships/image" Target="../media/image5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7" Type="http://schemas.openxmlformats.org/officeDocument/2006/relationships/image" Target="../media/image59.gif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gif"/><Relationship Id="rId5" Type="http://schemas.openxmlformats.org/officeDocument/2006/relationships/image" Target="../media/image57.jpeg"/><Relationship Id="rId4" Type="http://schemas.openxmlformats.org/officeDocument/2006/relationships/image" Target="../media/image5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2.gif"/><Relationship Id="rId4" Type="http://schemas.openxmlformats.org/officeDocument/2006/relationships/image" Target="../media/image6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gi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jpeg"/><Relationship Id="rId5" Type="http://schemas.openxmlformats.org/officeDocument/2006/relationships/image" Target="../media/image65.gif"/><Relationship Id="rId4" Type="http://schemas.openxmlformats.org/officeDocument/2006/relationships/image" Target="../media/image64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8.gif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67.jpeg"/><Relationship Id="rId5" Type="http://schemas.openxmlformats.org/officeDocument/2006/relationships/image" Target="../media/image65.gif"/><Relationship Id="rId4" Type="http://schemas.openxmlformats.org/officeDocument/2006/relationships/image" Target="../media/image46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gi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1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70.gif"/><Relationship Id="rId11" Type="http://schemas.openxmlformats.org/officeDocument/2006/relationships/image" Target="../media/image75.gif"/><Relationship Id="rId5" Type="http://schemas.openxmlformats.org/officeDocument/2006/relationships/image" Target="../media/image65.gif"/><Relationship Id="rId10" Type="http://schemas.openxmlformats.org/officeDocument/2006/relationships/image" Target="../media/image74.gif"/><Relationship Id="rId4" Type="http://schemas.openxmlformats.org/officeDocument/2006/relationships/image" Target="../media/image33.jpeg"/><Relationship Id="rId9" Type="http://schemas.openxmlformats.org/officeDocument/2006/relationships/image" Target="../media/image73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gi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6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65.gif"/><Relationship Id="rId5" Type="http://schemas.openxmlformats.org/officeDocument/2006/relationships/hyperlink" Target="http://anokahalloween.com/" TargetMode="External"/><Relationship Id="rId4" Type="http://schemas.openxmlformats.org/officeDocument/2006/relationships/image" Target="../media/image4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65.gif"/><Relationship Id="rId5" Type="http://schemas.openxmlformats.org/officeDocument/2006/relationships/image" Target="../media/image78.png"/><Relationship Id="rId4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gi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0.gif"/><Relationship Id="rId4" Type="http://schemas.openxmlformats.org/officeDocument/2006/relationships/image" Target="../media/image79.gi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gi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gi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3.png"/><Relationship Id="rId2" Type="http://schemas.microsoft.com/office/2007/relationships/media" Target="../media/media7.mp3"/><Relationship Id="rId1" Type="http://schemas.openxmlformats.org/officeDocument/2006/relationships/audio" Target="NULL" TargetMode="External"/><Relationship Id="rId6" Type="http://schemas.openxmlformats.org/officeDocument/2006/relationships/image" Target="../media/image82.gif"/><Relationship Id="rId5" Type="http://schemas.openxmlformats.org/officeDocument/2006/relationships/image" Target="../media/image65.gif"/><Relationship Id="rId4" Type="http://schemas.openxmlformats.org/officeDocument/2006/relationships/image" Target="../media/image43.png"/><Relationship Id="rId9" Type="http://schemas.openxmlformats.org/officeDocument/2006/relationships/image" Target="../media/image85.gi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gif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6.gi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gif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8.gif"/><Relationship Id="rId4" Type="http://schemas.openxmlformats.org/officeDocument/2006/relationships/image" Target="../media/image87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gif"/><Relationship Id="rId2" Type="http://schemas.openxmlformats.org/officeDocument/2006/relationships/image" Target="../media/image89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ster13.gif">
            <a:extLst>
              <a:ext uri="{FF2B5EF4-FFF2-40B4-BE49-F238E27FC236}">
                <a16:creationId xmlns:a16="http://schemas.microsoft.com/office/drawing/2014/main" id="{7D1BAC9D-21F9-4A52-BEAC-6EB4693133F6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-27394"/>
            <a:ext cx="9144000" cy="6896672"/>
          </a:xfrm>
          <a:prstGeom prst="rect">
            <a:avLst/>
          </a:prstGeom>
        </p:spPr>
      </p:pic>
      <p:pic>
        <p:nvPicPr>
          <p:cNvPr id="3" name="Picture 2" descr="Смотреть исходное изображение">
            <a:extLst>
              <a:ext uri="{FF2B5EF4-FFF2-40B4-BE49-F238E27FC236}">
                <a16:creationId xmlns:a16="http://schemas.microsoft.com/office/drawing/2014/main" id="{89333395-2540-35E7-2997-578F426B73F8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9293" y="118505"/>
            <a:ext cx="4041322" cy="3030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Рисунок 3" descr="03.gif">
            <a:extLst>
              <a:ext uri="{FF2B5EF4-FFF2-40B4-BE49-F238E27FC236}">
                <a16:creationId xmlns:a16="http://schemas.microsoft.com/office/drawing/2014/main" id="{F6EA4766-96A4-081E-6AE3-DE9E0F4D1071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404664"/>
            <a:ext cx="1080120" cy="1440160"/>
          </a:xfrm>
          <a:prstGeom prst="rect">
            <a:avLst/>
          </a:prstGeom>
        </p:spPr>
      </p:pic>
      <p:pic>
        <p:nvPicPr>
          <p:cNvPr id="5" name="Рисунок 4" descr="21д.gif">
            <a:extLst>
              <a:ext uri="{FF2B5EF4-FFF2-40B4-BE49-F238E27FC236}">
                <a16:creationId xmlns:a16="http://schemas.microsoft.com/office/drawing/2014/main" id="{B0893423-DA69-B248-F5D5-EB516F552A13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04248" y="620688"/>
            <a:ext cx="1571625" cy="1676400"/>
          </a:xfrm>
          <a:prstGeom prst="rect">
            <a:avLst/>
          </a:prstGeom>
        </p:spPr>
      </p:pic>
      <p:pic>
        <p:nvPicPr>
          <p:cNvPr id="6" name="Рисунок 5" descr="Spider_web_3.gif">
            <a:extLst>
              <a:ext uri="{FF2B5EF4-FFF2-40B4-BE49-F238E27FC236}">
                <a16:creationId xmlns:a16="http://schemas.microsoft.com/office/drawing/2014/main" id="{45CC411A-1881-21AF-838A-B2B2C1AAACD1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211425" y="3550704"/>
            <a:ext cx="2287315" cy="3645024"/>
          </a:xfrm>
          <a:prstGeom prst="rect">
            <a:avLst/>
          </a:prstGeom>
        </p:spPr>
      </p:pic>
      <p:pic>
        <p:nvPicPr>
          <p:cNvPr id="7" name="Рисунок 6" descr="8е.gif">
            <a:extLst>
              <a:ext uri="{FF2B5EF4-FFF2-40B4-BE49-F238E27FC236}">
                <a16:creationId xmlns:a16="http://schemas.microsoft.com/office/drawing/2014/main" id="{EF3D7233-ECA8-E5F4-A430-2DEE1D340310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28501" y="2564904"/>
            <a:ext cx="1838325" cy="1066800"/>
          </a:xfrm>
          <a:prstGeom prst="rect">
            <a:avLst/>
          </a:prstGeom>
        </p:spPr>
      </p:pic>
      <p:pic>
        <p:nvPicPr>
          <p:cNvPr id="8" name="Рисунок 7" descr="halloween77464glow.gif">
            <a:extLst>
              <a:ext uri="{FF2B5EF4-FFF2-40B4-BE49-F238E27FC236}">
                <a16:creationId xmlns:a16="http://schemas.microsoft.com/office/drawing/2014/main" id="{9FF6CBBD-9104-C5B4-100F-3B1C2EE2795D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491880" y="4077072"/>
            <a:ext cx="1944216" cy="1296144"/>
          </a:xfrm>
          <a:prstGeom prst="rect">
            <a:avLst/>
          </a:prstGeom>
        </p:spPr>
      </p:pic>
      <p:pic>
        <p:nvPicPr>
          <p:cNvPr id="9" name="Рисунок 8" descr="35.gif">
            <a:extLst>
              <a:ext uri="{FF2B5EF4-FFF2-40B4-BE49-F238E27FC236}">
                <a16:creationId xmlns:a16="http://schemas.microsoft.com/office/drawing/2014/main" id="{0ED70C2C-5569-B26B-AF67-D0CEA5FF29C2}"/>
              </a:ext>
            </a:extLst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659994" y="3907794"/>
            <a:ext cx="1419652" cy="2034834"/>
          </a:xfrm>
          <a:prstGeom prst="rect">
            <a:avLst/>
          </a:prstGeom>
        </p:spPr>
      </p:pic>
      <p:pic>
        <p:nvPicPr>
          <p:cNvPr id="10" name="Рисунок 9" descr="35.gif">
            <a:extLst>
              <a:ext uri="{FF2B5EF4-FFF2-40B4-BE49-F238E27FC236}">
                <a16:creationId xmlns:a16="http://schemas.microsoft.com/office/drawing/2014/main" id="{77E3050B-6370-1807-D779-023BE5070116}"/>
              </a:ext>
            </a:extLst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726270" y="4503113"/>
            <a:ext cx="1419652" cy="2034834"/>
          </a:xfrm>
          <a:prstGeom prst="rect">
            <a:avLst/>
          </a:prstGeom>
        </p:spPr>
      </p:pic>
      <p:pic>
        <p:nvPicPr>
          <p:cNvPr id="11" name="Рисунок 10" descr="12у.gif">
            <a:extLst>
              <a:ext uri="{FF2B5EF4-FFF2-40B4-BE49-F238E27FC236}">
                <a16:creationId xmlns:a16="http://schemas.microsoft.com/office/drawing/2014/main" id="{C9998CA6-05A0-2F70-CCB5-A2C867FA3B8A}"/>
              </a:ext>
            </a:extLst>
          </p:cNvPr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880183" y="4275089"/>
            <a:ext cx="1766616" cy="2050999"/>
          </a:xfrm>
          <a:prstGeom prst="rect">
            <a:avLst/>
          </a:prstGeom>
        </p:spPr>
      </p:pic>
      <p:pic>
        <p:nvPicPr>
          <p:cNvPr id="12" name="Рисунок 11" descr="spider_right.gif">
            <a:extLst>
              <a:ext uri="{FF2B5EF4-FFF2-40B4-BE49-F238E27FC236}">
                <a16:creationId xmlns:a16="http://schemas.microsoft.com/office/drawing/2014/main" id="{33BF4B36-2E02-1B85-E3EF-540B36376777}"/>
              </a:ext>
            </a:extLst>
          </p:cNvPr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1492355" y="4254056"/>
            <a:ext cx="1948942" cy="1651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478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Смотреть исходное изображение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Смотреть исходное изображение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7" y="0"/>
            <a:ext cx="9187180" cy="6890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3797276" y="200484"/>
            <a:ext cx="437010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u="sng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iner Hand ITC" panose="03070502030502020203" pitchFamily="66" charset="0"/>
                <a:cs typeface="Times New Roman" panose="02020603050405020304" pitchFamily="18" charset="0"/>
              </a:rPr>
              <a:t>Halloween Symbols</a:t>
            </a:r>
            <a:endParaRPr lang="ru-RU" sz="3600" b="1" u="sng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2717039" y="1145550"/>
            <a:ext cx="10518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ghost 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2697077" y="1668770"/>
            <a:ext cx="19383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grim reaper </a:t>
            </a: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2705060" y="2761820"/>
            <a:ext cx="22365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Jack-o-lantern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2697803" y="2208526"/>
            <a:ext cx="17684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tombstone 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2760399" y="3394981"/>
            <a:ext cx="23358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haunted house 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2788925" y="4044343"/>
            <a:ext cx="183896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spider web </a:t>
            </a: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2788925" y="5229200"/>
            <a:ext cx="9813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raven</a:t>
            </a: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2788925" y="5850087"/>
            <a:ext cx="18886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broomstick 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2817227" y="6373307"/>
            <a:ext cx="13292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zombie 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2788925" y="4567563"/>
            <a:ext cx="14702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mummy 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2717039" y="622330"/>
            <a:ext cx="15295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cauldron 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Picture 2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696" y="1532944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7403" y="3023430"/>
            <a:ext cx="1786182" cy="2258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696" y="5018764"/>
            <a:ext cx="2151891" cy="195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Рисунок 24" descr="44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54051" y="3380679"/>
            <a:ext cx="1488081" cy="1518450"/>
          </a:xfrm>
          <a:prstGeom prst="rect">
            <a:avLst/>
          </a:prstGeom>
        </p:spPr>
      </p:pic>
      <p:pic>
        <p:nvPicPr>
          <p:cNvPr id="1038" name="Picture 14" descr="Смотреть исходное изображение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4837" y="5282156"/>
            <a:ext cx="919163" cy="1608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1191" y="-144463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999" y="675384"/>
            <a:ext cx="1730454" cy="2249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10">
            <a:clrChange>
              <a:clrFrom>
                <a:srgbClr val="FCFEFC"/>
              </a:clrFrom>
              <a:clrTo>
                <a:srgbClr val="FCFE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075" y="5490810"/>
            <a:ext cx="2095500" cy="1468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16762"/>
            <a:ext cx="1828977" cy="3228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698991"/>
            <a:ext cx="13239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Рисунок 32" descr="92.gif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155575" y="3140968"/>
            <a:ext cx="2661652" cy="3741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83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Смотреть исходное изображение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444208" cy="683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👻All About Halloween History _ Halloween Facts for Kids (online-video-cutter.com)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45570" y="1124744"/>
            <a:ext cx="6784754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604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 fullScrn="1"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Смотреть исходное изображение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5093865" y="0"/>
            <a:ext cx="394287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Find the odd word out.</a:t>
            </a:r>
            <a:endParaRPr lang="ru-RU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5964782" y="692696"/>
            <a:ext cx="12779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pumpkin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5271039" y="2977326"/>
            <a:ext cx="116570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zombie 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6682930" y="3785329"/>
            <a:ext cx="192189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haunted tree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6033711" y="4653136"/>
            <a:ext cx="12089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skeleton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1391531" y="730358"/>
            <a:ext cx="15680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cauldron – </a:t>
            </a:r>
            <a:endParaRPr lang="ru-RU" sz="2400" dirty="0"/>
          </a:p>
        </p:txBody>
      </p:sp>
      <p:sp>
        <p:nvSpPr>
          <p:cNvPr id="9" name="Прямоугольник 8"/>
          <p:cNvSpPr/>
          <p:nvPr/>
        </p:nvSpPr>
        <p:spPr>
          <a:xfrm>
            <a:off x="2795746" y="730356"/>
            <a:ext cx="187583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broomstick – </a:t>
            </a:r>
            <a:endParaRPr lang="ru-RU" sz="2400" dirty="0"/>
          </a:p>
        </p:txBody>
      </p:sp>
      <p:sp>
        <p:nvSpPr>
          <p:cNvPr id="10" name="Прямоугольник 9"/>
          <p:cNvSpPr/>
          <p:nvPr/>
        </p:nvSpPr>
        <p:spPr>
          <a:xfrm>
            <a:off x="4500804" y="693945"/>
            <a:ext cx="162736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witch hat – </a:t>
            </a:r>
            <a:endParaRPr lang="ru-RU" sz="2400" dirty="0"/>
          </a:p>
        </p:txBody>
      </p:sp>
      <p:sp>
        <p:nvSpPr>
          <p:cNvPr id="11" name="Прямоугольник 10"/>
          <p:cNvSpPr/>
          <p:nvPr/>
        </p:nvSpPr>
        <p:spPr>
          <a:xfrm>
            <a:off x="620957" y="2967336"/>
            <a:ext cx="14654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Dracula – </a:t>
            </a:r>
            <a:endParaRPr lang="ru-RU" sz="2400" dirty="0"/>
          </a:p>
        </p:txBody>
      </p:sp>
      <p:sp>
        <p:nvSpPr>
          <p:cNvPr id="12" name="Прямоугольник 11"/>
          <p:cNvSpPr/>
          <p:nvPr/>
        </p:nvSpPr>
        <p:spPr>
          <a:xfrm>
            <a:off x="1957551" y="2967335"/>
            <a:ext cx="200407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Frankenstein –</a:t>
            </a:r>
            <a:endParaRPr lang="ru-RU" sz="2400" dirty="0"/>
          </a:p>
        </p:txBody>
      </p:sp>
      <p:sp>
        <p:nvSpPr>
          <p:cNvPr id="13" name="Прямоугольник 12"/>
          <p:cNvSpPr/>
          <p:nvPr/>
        </p:nvSpPr>
        <p:spPr>
          <a:xfrm>
            <a:off x="3895567" y="2977326"/>
            <a:ext cx="15520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Einstein – </a:t>
            </a:r>
            <a:endParaRPr lang="ru-RU" sz="2400" dirty="0"/>
          </a:p>
        </p:txBody>
      </p:sp>
      <p:sp>
        <p:nvSpPr>
          <p:cNvPr id="14" name="Прямоугольник 13"/>
          <p:cNvSpPr/>
          <p:nvPr/>
        </p:nvSpPr>
        <p:spPr>
          <a:xfrm>
            <a:off x="1995888" y="3772188"/>
            <a:ext cx="226055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haunted house – </a:t>
            </a:r>
            <a:endParaRPr lang="ru-RU" sz="2400" dirty="0"/>
          </a:p>
        </p:txBody>
      </p:sp>
      <p:sp>
        <p:nvSpPr>
          <p:cNvPr id="15" name="Прямоугольник 14"/>
          <p:cNvSpPr/>
          <p:nvPr/>
        </p:nvSpPr>
        <p:spPr>
          <a:xfrm>
            <a:off x="4131945" y="3772187"/>
            <a:ext cx="172194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graveyard – </a:t>
            </a:r>
            <a:endParaRPr lang="ru-RU" sz="2400" dirty="0"/>
          </a:p>
        </p:txBody>
      </p:sp>
      <p:sp>
        <p:nvSpPr>
          <p:cNvPr id="16" name="Прямоугольник 15"/>
          <p:cNvSpPr/>
          <p:nvPr/>
        </p:nvSpPr>
        <p:spPr>
          <a:xfrm>
            <a:off x="5641697" y="3772186"/>
            <a:ext cx="11240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party – </a:t>
            </a:r>
            <a:endParaRPr lang="ru-RU" sz="2400" dirty="0"/>
          </a:p>
        </p:txBody>
      </p:sp>
      <p:sp>
        <p:nvSpPr>
          <p:cNvPr id="17" name="Прямоугольник 16"/>
          <p:cNvSpPr/>
          <p:nvPr/>
        </p:nvSpPr>
        <p:spPr>
          <a:xfrm>
            <a:off x="2570026" y="4680738"/>
            <a:ext cx="124425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spider – </a:t>
            </a:r>
            <a:endParaRPr lang="ru-RU" sz="2400" dirty="0"/>
          </a:p>
        </p:txBody>
      </p:sp>
      <p:sp>
        <p:nvSpPr>
          <p:cNvPr id="18" name="Прямоугольник 17"/>
          <p:cNvSpPr/>
          <p:nvPr/>
        </p:nvSpPr>
        <p:spPr>
          <a:xfrm>
            <a:off x="3838094" y="4680738"/>
            <a:ext cx="10903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bone – </a:t>
            </a:r>
            <a:endParaRPr lang="ru-RU" sz="2400" dirty="0"/>
          </a:p>
        </p:txBody>
      </p:sp>
      <p:sp>
        <p:nvSpPr>
          <p:cNvPr id="19" name="Прямоугольник 18"/>
          <p:cNvSpPr/>
          <p:nvPr/>
        </p:nvSpPr>
        <p:spPr>
          <a:xfrm>
            <a:off x="4969165" y="4680738"/>
            <a:ext cx="10903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skull – </a:t>
            </a:r>
            <a:endParaRPr lang="ru-RU" sz="2400" dirty="0"/>
          </a:p>
        </p:txBody>
      </p:sp>
      <p:pic>
        <p:nvPicPr>
          <p:cNvPr id="2050" name="Picture 2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646" y="3871846"/>
            <a:ext cx="15621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8202" y="1192023"/>
            <a:ext cx="2398537" cy="2580165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003862">
            <a:off x="4543141" y="4423413"/>
            <a:ext cx="803988" cy="1878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Смотреть исходное изображение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520"/>
            <a:ext cx="856792" cy="77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Рисунок 25" descr="11.gi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383275" y="365858"/>
            <a:ext cx="3379484" cy="2694752"/>
          </a:xfrm>
          <a:prstGeom prst="rect">
            <a:avLst/>
          </a:prstGeom>
        </p:spPr>
      </p:pic>
      <p:pic>
        <p:nvPicPr>
          <p:cNvPr id="2060" name="Picture 12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653" y="1155610"/>
            <a:ext cx="3101151" cy="190500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29356e8958bf5f4">
            <a:hlinkClick r:id="" action="ppaction://media"/>
            <a:extLst>
              <a:ext uri="{FF2B5EF4-FFF2-40B4-BE49-F238E27FC236}">
                <a16:creationId xmlns:a16="http://schemas.microsoft.com/office/drawing/2014/main" id="{23FDC4D3-07CE-3BE2-4994-5620F61873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>
                  <p14:fade out="2000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036575" y="595017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754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20"/>
                            </p:stCondLst>
                            <p:childTnLst>
                              <p:par>
                                <p:cTn id="34" presetID="34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420"/>
                            </p:stCondLst>
                            <p:childTnLst>
                              <p:par>
                                <p:cTn id="41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500"/>
                            </p:stCondLst>
                            <p:childTnLst>
                              <p:par>
                                <p:cTn id="58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660"/>
                            </p:stCondLst>
                            <p:childTnLst>
                              <p:par>
                                <p:cTn id="66" presetID="34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560"/>
                            </p:stCondLst>
                            <p:childTnLst>
                              <p:par>
                                <p:cTn id="73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5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"/>
                            </p:stCondLst>
                            <p:childTnLst>
                              <p:par>
                                <p:cTn id="8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500"/>
                            </p:stCondLst>
                            <p:childTnLst>
                              <p:par>
                                <p:cTn id="9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00"/>
                            </p:stCondLst>
                            <p:childTnLst>
                              <p:par>
                                <p:cTn id="98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0.00052 -0.00069 L -0.00052 -0.07291 " pathEditMode="relative" rAng="0" ptsTypes="AA">
                                      <p:cBhvr>
                                        <p:cTn id="9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10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350"/>
                            </p:stCondLst>
                            <p:childTnLst>
                              <p:par>
                                <p:cTn id="105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500"/>
                            </p:stCondLst>
                            <p:childTnLst>
                              <p:par>
                                <p:cTn id="1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620"/>
                            </p:stCondLst>
                            <p:childTnLst>
                              <p:par>
                                <p:cTn id="130" presetID="34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420"/>
                            </p:stCondLst>
                            <p:childTnLst>
                              <p:par>
                                <p:cTn id="137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420"/>
                            </p:stCondLst>
                            <p:childTnLst>
                              <p:par>
                                <p:cTn id="1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11">
                <p:cTn id="1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/>
      <p:bldP spid="3" grpId="1"/>
      <p:bldP spid="3" grpId="2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3" grpId="1"/>
      <p:bldP spid="13" grpId="2"/>
      <p:bldP spid="14" grpId="0"/>
      <p:bldP spid="15" grpId="0"/>
      <p:bldP spid="16" grpId="0" build="allAtOnce"/>
      <p:bldP spid="16" grpId="1" build="allAtOnce"/>
      <p:bldP spid="17" grpId="0"/>
      <p:bldP spid="17" grpId="1"/>
      <p:bldP spid="17" grpId="2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Смотреть исходное изображение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7654"/>
            <a:ext cx="9144000" cy="6830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4012919" y="376876"/>
            <a:ext cx="442217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Put the letters in the correct order.</a:t>
            </a:r>
            <a:endParaRPr lang="ru-RU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943323" y="943506"/>
            <a:ext cx="1518364" cy="80021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CHIWT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938097" y="1455839"/>
            <a:ext cx="25603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RASCEWORC</a:t>
            </a: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905521" y="2158521"/>
            <a:ext cx="18826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PEAVMIR</a:t>
            </a: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923504" y="2720767"/>
            <a:ext cx="24276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GREYRAVAD</a:t>
            </a:r>
            <a:endParaRPr lang="ru-RU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872945" y="3450792"/>
            <a:ext cx="23775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WOLEREWF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902722" y="4101352"/>
            <a:ext cx="17970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FCONFI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850572" y="5239265"/>
            <a:ext cx="22754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CLABK TAC</a:t>
            </a:r>
            <a:endParaRPr lang="ru-RU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880805" y="4690928"/>
            <a:ext cx="15808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WLONC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955468" y="948950"/>
            <a:ext cx="15183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WITCH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880805" y="1469955"/>
            <a:ext cx="25603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SCARECROW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982759" y="2158521"/>
            <a:ext cx="18535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VAMPIRE</a:t>
            </a: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Прямоугольник 15"/>
          <p:cNvSpPr/>
          <p:nvPr/>
        </p:nvSpPr>
        <p:spPr>
          <a:xfrm>
            <a:off x="955468" y="2720767"/>
            <a:ext cx="24409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GRAVEYARD</a:t>
            </a:r>
            <a:endParaRPr lang="ru-RU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Прямоугольник 16"/>
          <p:cNvSpPr/>
          <p:nvPr/>
        </p:nvSpPr>
        <p:spPr>
          <a:xfrm>
            <a:off x="872945" y="3465164"/>
            <a:ext cx="23775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WEREWOLF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Прямоугольник 17"/>
          <p:cNvSpPr/>
          <p:nvPr/>
        </p:nvSpPr>
        <p:spPr>
          <a:xfrm>
            <a:off x="880805" y="4690928"/>
            <a:ext cx="15808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CLOWN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Прямоугольник 18"/>
          <p:cNvSpPr/>
          <p:nvPr/>
        </p:nvSpPr>
        <p:spPr>
          <a:xfrm>
            <a:off x="862679" y="5254883"/>
            <a:ext cx="22819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BLACK CAT</a:t>
            </a:r>
            <a:endParaRPr lang="ru-RU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2128" y="1265699"/>
            <a:ext cx="1626737" cy="20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4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1139" y="798833"/>
            <a:ext cx="1620328" cy="1767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8093" y="1979059"/>
            <a:ext cx="1736999" cy="2360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0519" y="4602281"/>
            <a:ext cx="2748387" cy="2177078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Смотреть исходное изображение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034261"/>
              </a:clrFrom>
              <a:clrTo>
                <a:srgbClr val="034261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7555" y="1093820"/>
            <a:ext cx="1576450" cy="157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Смотреть исходное изображение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1121" y="2761893"/>
            <a:ext cx="2368101" cy="2365979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2128" y="4016676"/>
            <a:ext cx="2286000" cy="2482309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Прямоугольник 27"/>
          <p:cNvSpPr/>
          <p:nvPr/>
        </p:nvSpPr>
        <p:spPr>
          <a:xfrm>
            <a:off x="880805" y="4109415"/>
            <a:ext cx="15616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COFFIN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5692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500"/>
                            </p:stCondLst>
                            <p:childTnLst>
                              <p:par>
                                <p:cTn id="6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500"/>
                            </p:stCondLst>
                            <p:childTnLst>
                              <p:par>
                                <p:cTn id="7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3000"/>
                            </p:stCondLst>
                            <p:childTnLst>
                              <p:par>
                                <p:cTn id="7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000"/>
                            </p:stCondLst>
                            <p:childTnLst>
                              <p:par>
                                <p:cTn id="8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000"/>
                            </p:stCondLst>
                            <p:childTnLst>
                              <p:par>
                                <p:cTn id="9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2000"/>
                            </p:stCondLst>
                            <p:childTnLst>
                              <p:par>
                                <p:cTn id="10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2000"/>
                            </p:stCondLst>
                            <p:childTnLst>
                              <p:par>
                                <p:cTn id="12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2000"/>
                            </p:stCondLst>
                            <p:childTnLst>
                              <p:par>
                                <p:cTn id="12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2000"/>
                            </p:stCondLst>
                            <p:childTnLst>
                              <p:par>
                                <p:cTn id="13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2000"/>
                            </p:stCondLst>
                            <p:childTnLst>
                              <p:par>
                                <p:cTn id="14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3" grpId="1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3" grpId="0"/>
      <p:bldP spid="14" grpId="0"/>
      <p:bldP spid="15" grpId="0"/>
      <p:bldP spid="16" grpId="0"/>
      <p:bldP spid="17" grpId="0"/>
      <p:bldP spid="18" grpId="0"/>
      <p:bldP spid="19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Смотреть исходное изображение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026" name="Picture 2" descr="Смотреть исходное изображение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7" y="0"/>
            <a:ext cx="9187180" cy="6890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147196"/>
            <a:ext cx="8736906" cy="82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Смотреть исходное изображение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28334"/>
            <a:ext cx="5856650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2627785" y="4725144"/>
            <a:ext cx="6582382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Although the words </a:t>
            </a:r>
            <a:r>
              <a:rPr lang="en-US" sz="3600" b="1" dirty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afraid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3600" b="1" dirty="0"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scared, </a:t>
            </a:r>
            <a:r>
              <a:rPr lang="en-US" sz="3600" b="1" dirty="0"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terrified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and </a:t>
            </a:r>
            <a:r>
              <a:rPr lang="en-US" sz="3600" b="1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frightened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have similar meanings, </a:t>
            </a:r>
          </a:p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grammar is not the same. </a:t>
            </a:r>
          </a:p>
        </p:txBody>
      </p:sp>
    </p:spTree>
    <p:extLst>
      <p:ext uri="{BB962C8B-B14F-4D97-AF65-F5344CB8AC3E}">
        <p14:creationId xmlns:p14="http://schemas.microsoft.com/office/powerpoint/2010/main" val="2265840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Смотреть исходное изображение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1400"/>
            <a:ext cx="9143999" cy="7084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Прямоугольник 6"/>
          <p:cNvSpPr/>
          <p:nvPr/>
        </p:nvSpPr>
        <p:spPr>
          <a:xfrm>
            <a:off x="1667326" y="1052736"/>
            <a:ext cx="676460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All of these three words can be followed by 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+ -</a:t>
            </a:r>
            <a:r>
              <a:rPr lang="en-US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ing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form.</a:t>
            </a: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971601" y="1452846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 never drives fast. He is 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scared of / afraid of / frightened of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crash</a:t>
            </a:r>
            <a:r>
              <a:rPr lang="en-US" b="1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ing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9" name="Прямоугольник 8"/>
          <p:cNvSpPr/>
          <p:nvPr/>
        </p:nvSpPr>
        <p:spPr>
          <a:xfrm>
            <a:off x="1341455" y="1894585"/>
            <a:ext cx="71287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Frightened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not normally followed by 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+ pronoun.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2339753" y="3826157"/>
            <a:ext cx="46085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am too 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frightened </a:t>
            </a:r>
            <a:r>
              <a:rPr lang="en-US" b="1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stay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alone in this house.</a:t>
            </a:r>
          </a:p>
        </p:txBody>
      </p:sp>
      <p:sp>
        <p:nvSpPr>
          <p:cNvPr id="11" name="Прямоугольник 10"/>
          <p:cNvSpPr/>
          <p:nvPr/>
        </p:nvSpPr>
        <p:spPr>
          <a:xfrm>
            <a:off x="2061535" y="5015099"/>
            <a:ext cx="56886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 was 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frightened by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that haunting tune.</a:t>
            </a:r>
          </a:p>
          <a:p>
            <a:pPr algn="ctr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were 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scared by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the explosion.</a:t>
            </a:r>
          </a:p>
          <a:p>
            <a:pPr algn="ctr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BUT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NOT</a:t>
            </a:r>
            <a:r>
              <a:rPr lang="en-US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were 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afraid by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explosion.)</a:t>
            </a:r>
          </a:p>
        </p:txBody>
      </p:sp>
      <p:sp>
        <p:nvSpPr>
          <p:cNvPr id="12" name="4-конечная звезда 11"/>
          <p:cNvSpPr/>
          <p:nvPr/>
        </p:nvSpPr>
        <p:spPr>
          <a:xfrm>
            <a:off x="1354143" y="939498"/>
            <a:ext cx="432048" cy="513348"/>
          </a:xfrm>
          <a:prstGeom prst="star4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5" name="4-конечная звезда 14"/>
          <p:cNvSpPr/>
          <p:nvPr/>
        </p:nvSpPr>
        <p:spPr>
          <a:xfrm>
            <a:off x="755577" y="1837966"/>
            <a:ext cx="432048" cy="513348"/>
          </a:xfrm>
          <a:prstGeom prst="star4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Прямоугольник 13"/>
          <p:cNvSpPr/>
          <p:nvPr/>
        </p:nvSpPr>
        <p:spPr>
          <a:xfrm>
            <a:off x="1458195" y="2351314"/>
            <a:ext cx="61744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 is a stern master. The boys are all 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afraid of / scared of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b="1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him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i="1" dirty="0"/>
          </a:p>
        </p:txBody>
      </p:sp>
      <p:sp>
        <p:nvSpPr>
          <p:cNvPr id="16" name="Прямоугольник 15"/>
          <p:cNvSpPr/>
          <p:nvPr/>
        </p:nvSpPr>
        <p:spPr>
          <a:xfrm>
            <a:off x="1398328" y="2849519"/>
            <a:ext cx="678550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three of these adjectives can be followed by a 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to-infinitive.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4-конечная звезда 18"/>
          <p:cNvSpPr/>
          <p:nvPr/>
        </p:nvSpPr>
        <p:spPr>
          <a:xfrm>
            <a:off x="1032898" y="2792900"/>
            <a:ext cx="432048" cy="513348"/>
          </a:xfrm>
          <a:prstGeom prst="star4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7" name="Прямоугольник 16"/>
          <p:cNvSpPr/>
          <p:nvPr/>
        </p:nvSpPr>
        <p:spPr>
          <a:xfrm>
            <a:off x="1108559" y="4195489"/>
            <a:ext cx="742388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Things can frighten or scare us. Or we can be </a:t>
            </a:r>
            <a:r>
              <a:rPr lang="en-US" sz="2400" b="1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frightened by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 </a:t>
            </a:r>
            <a:r>
              <a:rPr lang="en-US" sz="2400" b="1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scared by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something. We </a:t>
            </a:r>
            <a:r>
              <a:rPr lang="en-US" sz="2000" b="1" u="sng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cannot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be 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afraid by 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something.</a:t>
            </a:r>
          </a:p>
        </p:txBody>
      </p:sp>
      <p:sp>
        <p:nvSpPr>
          <p:cNvPr id="21" name="4-конечная звезда 20"/>
          <p:cNvSpPr/>
          <p:nvPr/>
        </p:nvSpPr>
        <p:spPr>
          <a:xfrm>
            <a:off x="1097805" y="4148147"/>
            <a:ext cx="432048" cy="513348"/>
          </a:xfrm>
          <a:prstGeom prst="star4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8" name="Прямоугольник 17"/>
          <p:cNvSpPr/>
          <p:nvPr/>
        </p:nvSpPr>
        <p:spPr>
          <a:xfrm>
            <a:off x="2729188" y="3186223"/>
            <a:ext cx="36856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 was too 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scared </a:t>
            </a:r>
            <a:r>
              <a:rPr lang="en-US" b="1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raise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her voice.</a:t>
            </a:r>
          </a:p>
        </p:txBody>
      </p:sp>
      <p:sp>
        <p:nvSpPr>
          <p:cNvPr id="20" name="Прямоугольник 19"/>
          <p:cNvSpPr/>
          <p:nvPr/>
        </p:nvSpPr>
        <p:spPr>
          <a:xfrm>
            <a:off x="2843808" y="3494260"/>
            <a:ext cx="30828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am not 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afraid </a:t>
            </a:r>
            <a:r>
              <a:rPr lang="en-US" b="1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tell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the truth.</a:t>
            </a:r>
          </a:p>
        </p:txBody>
      </p:sp>
    </p:spTree>
    <p:extLst>
      <p:ext uri="{BB962C8B-B14F-4D97-AF65-F5344CB8AC3E}">
        <p14:creationId xmlns:p14="http://schemas.microsoft.com/office/powerpoint/2010/main" val="1543639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 animBg="1"/>
      <p:bldP spid="15" grpId="0" animBg="1"/>
      <p:bldP spid="14" grpId="0"/>
      <p:bldP spid="16" grpId="0"/>
      <p:bldP spid="19" grpId="0" animBg="1"/>
      <p:bldP spid="17" grpId="0"/>
      <p:bldP spid="21" grpId="0" animBg="1"/>
      <p:bldP spid="18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Смотреть исходное изображение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444208" cy="683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4716016" y="772949"/>
            <a:ext cx="4427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 is 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afraid.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algn="ctr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BUT NOT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 is an afraid woman.)</a:t>
            </a:r>
          </a:p>
        </p:txBody>
      </p:sp>
      <p:sp>
        <p:nvSpPr>
          <p:cNvPr id="3" name="Прямоугольник 2"/>
          <p:cNvSpPr/>
          <p:nvPr/>
        </p:nvSpPr>
        <p:spPr>
          <a:xfrm>
            <a:off x="2141984" y="2643085"/>
            <a:ext cx="700201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Frightened</a:t>
            </a:r>
            <a:r>
              <a:rPr lang="en-US" sz="2000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to say how people feel.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en-US" sz="2000" b="1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Frightening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-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describe the things or situations that invoke those feelings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4865290" y="146335"/>
            <a:ext cx="430961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Afraid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is not normally used before a noun. It goes after the verb.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2554564" y="1568339"/>
            <a:ext cx="65894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Scared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and </a:t>
            </a:r>
            <a:r>
              <a:rPr lang="en-US" sz="2000" b="1" dirty="0"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frightened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can be used in both attributive (before the noun) and predicative (after the verb) positions.</a:t>
            </a:r>
          </a:p>
        </p:txBody>
      </p:sp>
      <p:sp>
        <p:nvSpPr>
          <p:cNvPr id="6" name="Прямоугольник 5"/>
          <p:cNvSpPr/>
          <p:nvPr/>
        </p:nvSpPr>
        <p:spPr>
          <a:xfrm>
            <a:off x="3455269" y="2279343"/>
            <a:ext cx="5417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 is a 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frightened woman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  <a:r>
              <a:rPr lang="en-US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She is 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frightened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7" name="Прямоугольник 6"/>
          <p:cNvSpPr/>
          <p:nvPr/>
        </p:nvSpPr>
        <p:spPr>
          <a:xfrm>
            <a:off x="2483161" y="4221088"/>
            <a:ext cx="67322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was a 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frightening experience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(= That experience frightened me.)</a:t>
            </a:r>
          </a:p>
          <a:p>
            <a:pPr algn="ctr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was 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frightened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by the gunshots.</a:t>
            </a:r>
          </a:p>
        </p:txBody>
      </p:sp>
      <p:sp>
        <p:nvSpPr>
          <p:cNvPr id="9" name="4-конечная звезда 8"/>
          <p:cNvSpPr/>
          <p:nvPr/>
        </p:nvSpPr>
        <p:spPr>
          <a:xfrm>
            <a:off x="2434899" y="1408934"/>
            <a:ext cx="432048" cy="513348"/>
          </a:xfrm>
          <a:prstGeom prst="star4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" name="4-конечная звезда 9"/>
          <p:cNvSpPr/>
          <p:nvPr/>
        </p:nvSpPr>
        <p:spPr>
          <a:xfrm>
            <a:off x="3295729" y="2464009"/>
            <a:ext cx="432048" cy="513348"/>
          </a:xfrm>
          <a:prstGeom prst="star4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1" name="4-конечная звезда 10"/>
          <p:cNvSpPr/>
          <p:nvPr/>
        </p:nvSpPr>
        <p:spPr>
          <a:xfrm>
            <a:off x="4618358" y="243604"/>
            <a:ext cx="432048" cy="513348"/>
          </a:xfrm>
          <a:prstGeom prst="star4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Прямоугольник 7"/>
          <p:cNvSpPr/>
          <p:nvPr/>
        </p:nvSpPr>
        <p:spPr>
          <a:xfrm>
            <a:off x="2730700" y="5053067"/>
            <a:ext cx="644420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Scared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is similar to </a:t>
            </a:r>
            <a:r>
              <a:rPr lang="en-US" sz="2000" b="1" dirty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terrified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2000" b="1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frightened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ctr"/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shows how people feel. </a:t>
            </a:r>
            <a:r>
              <a:rPr lang="en-US" sz="2000" b="1" dirty="0"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Scary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is similar to </a:t>
            </a:r>
            <a:r>
              <a:rPr lang="en-US" sz="2000" b="1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frightening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2" name="Прямоугольник 11"/>
          <p:cNvSpPr/>
          <p:nvPr/>
        </p:nvSpPr>
        <p:spPr>
          <a:xfrm>
            <a:off x="4200444" y="590940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felt 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scared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the lights suddenly went out.</a:t>
            </a:r>
          </a:p>
          <a:p>
            <a:pPr algn="ctr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Spending the night all alone in that big bungalow was 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scary.</a:t>
            </a:r>
            <a:endParaRPr lang="en-US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4-конечная звезда 13"/>
          <p:cNvSpPr/>
          <p:nvPr/>
        </p:nvSpPr>
        <p:spPr>
          <a:xfrm>
            <a:off x="3023221" y="4857554"/>
            <a:ext cx="432048" cy="513348"/>
          </a:xfrm>
          <a:prstGeom prst="star4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3" name="Прямоугольник 12"/>
          <p:cNvSpPr/>
          <p:nvPr/>
        </p:nvSpPr>
        <p:spPr>
          <a:xfrm>
            <a:off x="2468399" y="3523003"/>
            <a:ext cx="665725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b="1" i="1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Frightening</a:t>
            </a: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experiences make people </a:t>
            </a:r>
            <a:r>
              <a:rPr lang="en-US" sz="2000" b="1" i="1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frightened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ctr"/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same way, </a:t>
            </a:r>
            <a:r>
              <a:rPr lang="en-US" sz="2000" b="1" i="1" dirty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terrifying</a:t>
            </a: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experiences make people </a:t>
            </a:r>
            <a:r>
              <a:rPr lang="en-US" sz="2000" b="1" i="1" dirty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terrified</a:t>
            </a: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22874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9" grpId="0" animBg="1"/>
      <p:bldP spid="10" grpId="0" animBg="1"/>
      <p:bldP spid="11" grpId="0" animBg="1"/>
      <p:bldP spid="8" grpId="0"/>
      <p:bldP spid="12" grpId="0"/>
      <p:bldP spid="14" grpId="0" animBg="1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Смотреть исходное изображение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-55180"/>
            <a:ext cx="9252521" cy="6968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Прямоугольник 6"/>
          <p:cNvSpPr/>
          <p:nvPr/>
        </p:nvSpPr>
        <p:spPr>
          <a:xfrm>
            <a:off x="603129" y="3898628"/>
            <a:ext cx="82809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He that has nothing is </a:t>
            </a:r>
            <a:r>
              <a:rPr lang="en-US" sz="2000" b="1" dirty="0"/>
              <a:t>______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at nothing. (a proverb)</a:t>
            </a:r>
          </a:p>
        </p:txBody>
      </p:sp>
      <p:sp>
        <p:nvSpPr>
          <p:cNvPr id="9" name="Прямоугольник 8"/>
          <p:cNvSpPr/>
          <p:nvPr/>
        </p:nvSpPr>
        <p:spPr>
          <a:xfrm>
            <a:off x="573556" y="2385894"/>
            <a:ext cx="601266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Don't be 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______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of asking for help if you need it.</a:t>
            </a:r>
          </a:p>
        </p:txBody>
      </p:sp>
      <p:sp>
        <p:nvSpPr>
          <p:cNvPr id="10" name="Прямоугольник 9"/>
          <p:cNvSpPr/>
          <p:nvPr/>
        </p:nvSpPr>
        <p:spPr>
          <a:xfrm>
            <a:off x="553582" y="3155109"/>
            <a:ext cx="644057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Some people are 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______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of thunder, others of snakes.</a:t>
            </a:r>
          </a:p>
        </p:txBody>
      </p:sp>
      <p:sp>
        <p:nvSpPr>
          <p:cNvPr id="11" name="Прямоугольник 10"/>
          <p:cNvSpPr/>
          <p:nvPr/>
        </p:nvSpPr>
        <p:spPr>
          <a:xfrm>
            <a:off x="703617" y="4648162"/>
            <a:ext cx="492060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William is a coward; he is easily 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_______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.</a:t>
            </a:r>
          </a:p>
        </p:txBody>
      </p:sp>
      <p:pic>
        <p:nvPicPr>
          <p:cNvPr id="3079" name="Picture 7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9479" y="0"/>
            <a:ext cx="2039191" cy="1533227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Прямоугольник 13"/>
          <p:cNvSpPr/>
          <p:nvPr/>
        </p:nvSpPr>
        <p:spPr>
          <a:xfrm>
            <a:off x="585281" y="1616452"/>
            <a:ext cx="556236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I have always been 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_________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to fly in a plane.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6106598" y="4950195"/>
            <a:ext cx="8819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r>
              <a:rPr lang="en-US" sz="2000" dirty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Scared</a:t>
            </a:r>
            <a:endParaRPr lang="en-US" dirty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Прямоугольник 15"/>
          <p:cNvSpPr/>
          <p:nvPr/>
        </p:nvSpPr>
        <p:spPr>
          <a:xfrm>
            <a:off x="4582888" y="4961530"/>
            <a:ext cx="85311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Afraid</a:t>
            </a:r>
            <a:endParaRPr lang="ru-RU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7" name="Прямоугольник 16"/>
          <p:cNvSpPr/>
          <p:nvPr/>
        </p:nvSpPr>
        <p:spPr>
          <a:xfrm>
            <a:off x="2523234" y="4951349"/>
            <a:ext cx="129394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Frightened</a:t>
            </a:r>
            <a:endParaRPr lang="ru-RU" dirty="0"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8" name="Прямоугольник 17"/>
          <p:cNvSpPr/>
          <p:nvPr/>
        </p:nvSpPr>
        <p:spPr>
          <a:xfrm>
            <a:off x="958555" y="4941168"/>
            <a:ext cx="92365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r>
              <a:rPr lang="en-US" sz="2000" dirty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Fearful</a:t>
            </a:r>
            <a:endParaRPr lang="en-US" dirty="0">
              <a:effectLst>
                <a:glow rad="63500">
                  <a:schemeClr val="accent5">
                    <a:satMod val="175000"/>
                    <a:alpha val="40000"/>
                  </a:schemeClr>
                </a:glo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Прямоугольник 19"/>
          <p:cNvSpPr/>
          <p:nvPr/>
        </p:nvSpPr>
        <p:spPr>
          <a:xfrm>
            <a:off x="5809219" y="1879809"/>
            <a:ext cx="129394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r>
              <a:rPr lang="en-US" sz="2000" dirty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Frightened</a:t>
            </a:r>
            <a:endParaRPr lang="en-US" dirty="0"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Прямоугольник 20"/>
          <p:cNvSpPr/>
          <p:nvPr/>
        </p:nvSpPr>
        <p:spPr>
          <a:xfrm>
            <a:off x="4370167" y="1916832"/>
            <a:ext cx="92365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Fearful</a:t>
            </a:r>
            <a:endParaRPr lang="ru-RU" dirty="0">
              <a:effectLst>
                <a:glow rad="635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2646476" y="1916832"/>
            <a:ext cx="85311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Afraid</a:t>
            </a:r>
            <a:endParaRPr lang="ru-RU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3" name="Прямоугольник 22"/>
          <p:cNvSpPr/>
          <p:nvPr/>
        </p:nvSpPr>
        <p:spPr>
          <a:xfrm>
            <a:off x="997027" y="1901599"/>
            <a:ext cx="8819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Scared</a:t>
            </a:r>
            <a:endParaRPr lang="ru-RU" dirty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4" name="Прямоугольник 23"/>
          <p:cNvSpPr/>
          <p:nvPr/>
        </p:nvSpPr>
        <p:spPr>
          <a:xfrm>
            <a:off x="6080153" y="2718240"/>
            <a:ext cx="92365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Fearful</a:t>
            </a:r>
            <a:endParaRPr lang="ru-RU" dirty="0">
              <a:effectLst>
                <a:glow rad="635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5" name="Прямоугольник 24"/>
          <p:cNvSpPr/>
          <p:nvPr/>
        </p:nvSpPr>
        <p:spPr>
          <a:xfrm>
            <a:off x="4500863" y="2746119"/>
            <a:ext cx="85311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Afraid</a:t>
            </a:r>
            <a:endParaRPr lang="ru-RU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6" name="Прямоугольник 25"/>
          <p:cNvSpPr/>
          <p:nvPr/>
        </p:nvSpPr>
        <p:spPr>
          <a:xfrm>
            <a:off x="2550658" y="2752401"/>
            <a:ext cx="129394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Frightened</a:t>
            </a:r>
            <a:endParaRPr lang="ru-RU" dirty="0"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7" name="Прямоугольник 26"/>
          <p:cNvSpPr/>
          <p:nvPr/>
        </p:nvSpPr>
        <p:spPr>
          <a:xfrm>
            <a:off x="892665" y="2785777"/>
            <a:ext cx="8819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Scared</a:t>
            </a:r>
            <a:endParaRPr lang="ru-RU" dirty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8" name="Прямоугольник 27"/>
          <p:cNvSpPr/>
          <p:nvPr/>
        </p:nvSpPr>
        <p:spPr>
          <a:xfrm>
            <a:off x="6144273" y="3493663"/>
            <a:ext cx="85311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Afraid</a:t>
            </a:r>
            <a:endParaRPr lang="ru-RU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9" name="Прямоугольник 28"/>
          <p:cNvSpPr/>
          <p:nvPr/>
        </p:nvSpPr>
        <p:spPr>
          <a:xfrm>
            <a:off x="4505892" y="3480082"/>
            <a:ext cx="92365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Fearful</a:t>
            </a:r>
            <a:endParaRPr lang="ru-RU" dirty="0">
              <a:effectLst>
                <a:glow rad="635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0" name="Прямоугольник 29"/>
          <p:cNvSpPr/>
          <p:nvPr/>
        </p:nvSpPr>
        <p:spPr>
          <a:xfrm>
            <a:off x="2732510" y="3509052"/>
            <a:ext cx="8819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Scared</a:t>
            </a:r>
            <a:endParaRPr lang="ru-RU" dirty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1" name="Прямоугольник 30"/>
          <p:cNvSpPr/>
          <p:nvPr/>
        </p:nvSpPr>
        <p:spPr>
          <a:xfrm>
            <a:off x="755576" y="3495471"/>
            <a:ext cx="129394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Frightened</a:t>
            </a:r>
            <a:endParaRPr lang="ru-RU" dirty="0"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096" name="Прямоугольник 4095"/>
          <p:cNvSpPr/>
          <p:nvPr/>
        </p:nvSpPr>
        <p:spPr>
          <a:xfrm>
            <a:off x="6151388" y="4235056"/>
            <a:ext cx="85311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Afraid</a:t>
            </a:r>
            <a:endParaRPr lang="ru-RU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097" name="Прямоугольник 4096"/>
          <p:cNvSpPr/>
          <p:nvPr/>
        </p:nvSpPr>
        <p:spPr>
          <a:xfrm>
            <a:off x="4463168" y="4229745"/>
            <a:ext cx="129394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Frightened</a:t>
            </a:r>
            <a:endParaRPr lang="ru-RU" dirty="0"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099" name="Прямоугольник 4098"/>
          <p:cNvSpPr/>
          <p:nvPr/>
        </p:nvSpPr>
        <p:spPr>
          <a:xfrm>
            <a:off x="2732509" y="4267960"/>
            <a:ext cx="8819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Scared</a:t>
            </a:r>
            <a:endParaRPr lang="ru-RU" dirty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100" name="Прямоугольник 4099"/>
          <p:cNvSpPr/>
          <p:nvPr/>
        </p:nvSpPr>
        <p:spPr>
          <a:xfrm>
            <a:off x="854193" y="4235056"/>
            <a:ext cx="92365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Fearful</a:t>
            </a:r>
            <a:endParaRPr lang="ru-RU" dirty="0">
              <a:effectLst>
                <a:glow rad="635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101" name="Прямоугольник 4100"/>
          <p:cNvSpPr/>
          <p:nvPr/>
        </p:nvSpPr>
        <p:spPr>
          <a:xfrm>
            <a:off x="1584563" y="766613"/>
            <a:ext cx="624374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1.__________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implies a deep and painful emotion and a loss of courage in the face of possible danger.</a:t>
            </a:r>
          </a:p>
        </p:txBody>
      </p:sp>
      <p:sp>
        <p:nvSpPr>
          <p:cNvPr id="4102" name="Прямоугольник 4101"/>
          <p:cNvSpPr/>
          <p:nvPr/>
        </p:nvSpPr>
        <p:spPr>
          <a:xfrm>
            <a:off x="3748665" y="1344086"/>
            <a:ext cx="92365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Fearful</a:t>
            </a:r>
            <a:endParaRPr lang="ru-RU" dirty="0">
              <a:effectLst>
                <a:glow rad="635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103" name="Прямоугольник 4102"/>
          <p:cNvSpPr/>
          <p:nvPr/>
        </p:nvSpPr>
        <p:spPr>
          <a:xfrm>
            <a:off x="4950886" y="1356682"/>
            <a:ext cx="8819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Scared</a:t>
            </a:r>
            <a:endParaRPr lang="ru-RU" dirty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104" name="Прямоугольник 4103"/>
          <p:cNvSpPr/>
          <p:nvPr/>
        </p:nvSpPr>
        <p:spPr>
          <a:xfrm>
            <a:off x="6192528" y="1348561"/>
            <a:ext cx="85311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Afraid</a:t>
            </a:r>
            <a:endParaRPr lang="ru-RU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2" name="Прямоугольник 41"/>
          <p:cNvSpPr/>
          <p:nvPr/>
        </p:nvSpPr>
        <p:spPr>
          <a:xfrm>
            <a:off x="1978982" y="1356682"/>
            <a:ext cx="129394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Frightened</a:t>
            </a:r>
            <a:endParaRPr lang="ru-RU" dirty="0"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106" name="Прямоугольник 4105"/>
          <p:cNvSpPr/>
          <p:nvPr/>
        </p:nvSpPr>
        <p:spPr>
          <a:xfrm>
            <a:off x="1257584" y="5378031"/>
            <a:ext cx="423840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Tory was more 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_________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than hurt.</a:t>
            </a: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Прямоугольник 44"/>
          <p:cNvSpPr/>
          <p:nvPr/>
        </p:nvSpPr>
        <p:spPr>
          <a:xfrm>
            <a:off x="1299186" y="5733256"/>
            <a:ext cx="129394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Frightened</a:t>
            </a:r>
            <a:endParaRPr lang="ru-RU" dirty="0"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6" name="Прямоугольник 45"/>
          <p:cNvSpPr/>
          <p:nvPr/>
        </p:nvSpPr>
        <p:spPr>
          <a:xfrm>
            <a:off x="2646476" y="5733256"/>
            <a:ext cx="8819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Scared</a:t>
            </a:r>
            <a:endParaRPr lang="ru-RU" dirty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7" name="Прямоугольник 46"/>
          <p:cNvSpPr/>
          <p:nvPr/>
        </p:nvSpPr>
        <p:spPr>
          <a:xfrm>
            <a:off x="4189190" y="5733256"/>
            <a:ext cx="85311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Afraid</a:t>
            </a:r>
            <a:endParaRPr lang="ru-RU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8" name="Прямоугольник 47"/>
          <p:cNvSpPr/>
          <p:nvPr/>
        </p:nvSpPr>
        <p:spPr>
          <a:xfrm>
            <a:off x="5383461" y="5727243"/>
            <a:ext cx="92365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Fearful</a:t>
            </a:r>
            <a:endParaRPr lang="ru-RU" dirty="0">
              <a:effectLst>
                <a:glow rad="635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77408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20"/>
                            </p:stCondLst>
                            <p:childTnLst>
                              <p:par>
                                <p:cTn id="30" presetID="34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00"/>
                            </p:stCondLst>
                            <p:childTnLst>
                              <p:par>
                                <p:cTn id="59" presetID="34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600"/>
                            </p:stCondLst>
                            <p:childTnLst>
                              <p:par>
                                <p:cTn id="88" presetID="34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680"/>
                            </p:stCondLst>
                            <p:childTnLst>
                              <p:par>
                                <p:cTn id="117" presetID="34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4" dur="5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680"/>
                            </p:stCondLst>
                            <p:childTnLst>
                              <p:par>
                                <p:cTn id="146" presetID="34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600"/>
                            </p:stCondLst>
                            <p:childTnLst>
                              <p:par>
                                <p:cTn id="175" presetID="34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7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7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5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680"/>
                            </p:stCondLst>
                            <p:childTnLst>
                              <p:par>
                                <p:cTn id="204" presetID="34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0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0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0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1" grpId="0"/>
      <p:bldP spid="14" grpId="0"/>
      <p:bldP spid="15" grpId="0"/>
      <p:bldP spid="15" grpId="1"/>
      <p:bldP spid="15" grpId="2"/>
      <p:bldP spid="16" grpId="0"/>
      <p:bldP spid="18" grpId="0"/>
      <p:bldP spid="20" grpId="0"/>
      <p:bldP spid="21" grpId="0"/>
      <p:bldP spid="22" grpId="0"/>
      <p:bldP spid="23" grpId="0"/>
      <p:bldP spid="23" grpId="1"/>
      <p:bldP spid="23" grpId="2"/>
      <p:bldP spid="24" grpId="0"/>
      <p:bldP spid="25" grpId="0"/>
      <p:bldP spid="25" grpId="1"/>
      <p:bldP spid="25" grpId="2"/>
      <p:bldP spid="26" grpId="0"/>
      <p:bldP spid="27" grpId="0"/>
      <p:bldP spid="28" grpId="0"/>
      <p:bldP spid="29" grpId="0"/>
      <p:bldP spid="30" grpId="0"/>
      <p:bldP spid="31" grpId="0"/>
      <p:bldP spid="31" grpId="1"/>
      <p:bldP spid="31" grpId="2"/>
      <p:bldP spid="4096" grpId="0"/>
      <p:bldP spid="4097" grpId="0"/>
      <p:bldP spid="4097" grpId="1"/>
      <p:bldP spid="4097" grpId="2"/>
      <p:bldP spid="4099" grpId="0"/>
      <p:bldP spid="4100" grpId="0"/>
      <p:bldP spid="4101" grpId="0"/>
      <p:bldP spid="4102" grpId="0"/>
      <p:bldP spid="4102" grpId="1"/>
      <p:bldP spid="4102" grpId="2"/>
      <p:bldP spid="4103" grpId="0"/>
      <p:bldP spid="4104" grpId="0"/>
      <p:bldP spid="42" grpId="0"/>
      <p:bldP spid="4106" grpId="0"/>
      <p:bldP spid="45" grpId="0"/>
      <p:bldP spid="45" grpId="1"/>
      <p:bldP spid="45" grpId="2"/>
      <p:bldP spid="46" grpId="0"/>
      <p:bldP spid="47" grpId="0"/>
      <p:bldP spid="4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Смотреть исходное изображение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Смотреть исходное изображение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7" y="0"/>
            <a:ext cx="9187180" cy="6890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476672"/>
            <a:ext cx="8736906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1762181" y="38314"/>
            <a:ext cx="74135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Fear Of Halloween And Other Strange Phobias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2202929" y="3458135"/>
            <a:ext cx="168590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FEAR</a:t>
            </a:r>
            <a:endParaRPr lang="ru-RU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2034553" y="4853191"/>
            <a:ext cx="228763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PHOBIA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835696" y="1934992"/>
            <a:ext cx="215155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MX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NIGHTMARE</a:t>
            </a:r>
            <a:endParaRPr lang="ru-RU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4517240" y="3445192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bad dream, is an unpleasant dream that can cause a strong emotional response from the mind, typically fear but also despair, anxiety or great sadness.</a:t>
            </a: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4427984" y="4863788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natural emotion that protects people from harm when they face real and imminent danger</a:t>
            </a: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4500363" y="1934993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excessive fear or anxiety related to specific objects or situations that are out of proportion to the actual danger they present</a:t>
            </a:r>
          </a:p>
        </p:txBody>
      </p:sp>
      <p:pic>
        <p:nvPicPr>
          <p:cNvPr id="12" name="Рисунок 11" descr="03.gif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1012" y="1196752"/>
            <a:ext cx="2648780" cy="5544616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0378" y="876093"/>
            <a:ext cx="1835696" cy="641317"/>
          </a:xfrm>
          <a:prstGeom prst="rect">
            <a:avLst/>
          </a:prstGeom>
        </p:spPr>
      </p:pic>
      <p:cxnSp>
        <p:nvCxnSpPr>
          <p:cNvPr id="13" name="Прямая со стрелкой 12"/>
          <p:cNvCxnSpPr/>
          <p:nvPr/>
        </p:nvCxnSpPr>
        <p:spPr>
          <a:xfrm>
            <a:off x="3888830" y="2396657"/>
            <a:ext cx="727747" cy="124836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Прямая со стрелкой 16"/>
          <p:cNvCxnSpPr/>
          <p:nvPr/>
        </p:nvCxnSpPr>
        <p:spPr>
          <a:xfrm>
            <a:off x="3524956" y="3860609"/>
            <a:ext cx="999071" cy="115256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Прямая со стрелкой 18"/>
          <p:cNvCxnSpPr/>
          <p:nvPr/>
        </p:nvCxnSpPr>
        <p:spPr>
          <a:xfrm flipV="1">
            <a:off x="3602533" y="2757674"/>
            <a:ext cx="1014044" cy="241202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6365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7.40741E-7 L 0.47778 -7.40741E-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88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250"/>
                            </p:stCondLst>
                            <p:childTnLst>
                              <p:par>
                                <p:cTn id="59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9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  <p:bldP spid="5" grpId="0"/>
      <p:bldP spid="5" grpId="1"/>
      <p:bldP spid="6" grpId="0"/>
      <p:bldP spid="6" grpId="1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Смотреть исходное изображение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0"/>
            <a:ext cx="644420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Смотреть исходное изображение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" y="0"/>
            <a:ext cx="9140697" cy="685800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Смотреть исходное изображение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97" y="-14209"/>
            <a:ext cx="8928992" cy="684076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4654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Смотреть исходное изображение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0" y="1"/>
            <a:ext cx="25202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Samhainophobia</a:t>
            </a:r>
            <a:r>
              <a:rPr lang="en-US" dirty="0"/>
              <a:t> </a:t>
            </a:r>
            <a:endParaRPr lang="ru-RU" dirty="0"/>
          </a:p>
        </p:txBody>
      </p:sp>
      <p:sp>
        <p:nvSpPr>
          <p:cNvPr id="3" name="Прямоугольник 2"/>
          <p:cNvSpPr/>
          <p:nvPr/>
        </p:nvSpPr>
        <p:spPr>
          <a:xfrm>
            <a:off x="1061863" y="2070814"/>
            <a:ext cx="25020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Ailurophobia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487305" y="3160769"/>
            <a:ext cx="22381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Arachnophobia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Смотреть исходное изображение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7" y="230053"/>
            <a:ext cx="5580113" cy="540060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729" y="4581525"/>
            <a:ext cx="5870959" cy="2276475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Смотреть исходное изображение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1893" y="7937"/>
            <a:ext cx="5472610" cy="6444172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8" descr="Смотреть исходное изображение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5130" name="Picture 10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6995" y="4776914"/>
            <a:ext cx="1584176" cy="78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8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61666"/>
            <a:ext cx="2390776" cy="1509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Смотреть исходное изображение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30052"/>
            <a:ext cx="6117746" cy="6367299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1438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"/>
                            </p:stCondLst>
                            <p:childTnLst>
                              <p:par>
                                <p:cTn id="3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0.13796 L -0.05469 -0.07569 C -0.06632 -0.06157 -0.08334 -0.05393 -0.10122 -0.05393 C -0.12171 -0.05393 -0.13785 -0.06157 -0.14948 -0.07569 L -0.204 -0.13796 " pathEditMode="relative" rAng="0" ptsTypes="FffFF">
                                      <p:cBhvr>
                                        <p:cTn id="56" dur="2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4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Смотреть исходное изображение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7654"/>
            <a:ext cx="9144000" cy="6830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4788024" y="226148"/>
            <a:ext cx="26355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Chiroptophobia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2083586" y="487758"/>
            <a:ext cx="20882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Coulrophobia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2627866" y="6126625"/>
            <a:ext cx="206498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Cucurbitophobia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194" name="Picture 2" descr="Смотреть исходное изображение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36712"/>
            <a:ext cx="4824536" cy="5244226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Смотреть исходное изображение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836712"/>
            <a:ext cx="4446482" cy="5282563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Смотреть исходное изображение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709" y="205370"/>
            <a:ext cx="8694954" cy="5784432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866" y="4221088"/>
            <a:ext cx="6390617" cy="2194280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4" name="Picture 12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7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73016"/>
            <a:ext cx="1642070" cy="2176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4129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Смотреть исходное изображение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444208" cy="683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6093975" y="-962"/>
            <a:ext cx="21611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Hemophobia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8" name="Picture 4" descr="Смотреть исходное изображение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75" y="2204864"/>
            <a:ext cx="8446801" cy="4749701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3878851" y="6291750"/>
            <a:ext cx="5234125" cy="523220"/>
          </a:xfrm>
          <a:prstGeom prst="rect">
            <a:avLst/>
          </a:prstGeom>
          <a:solidFill>
            <a:schemeClr val="bg2"/>
          </a:solidFill>
        </p:spPr>
        <p:txBody>
          <a:bodyPr wrap="none">
            <a:spAutoFit/>
          </a:bodyPr>
          <a:lstStyle/>
          <a:p>
            <a:r>
              <a:rPr lang="en-GB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Hexakosioihexekontahexaphobia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Смотреть исходное изображение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6783" y="443511"/>
            <a:ext cx="4514850" cy="2337417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50" y="0"/>
            <a:ext cx="9044125" cy="685800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8282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Смотреть исходное изображение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1331640" y="473681"/>
            <a:ext cx="73803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Ireland</a:t>
            </a:r>
            <a:r>
              <a:rPr lang="en-US" sz="32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believed to be the birthplace of Halloween.</a:t>
            </a:r>
            <a:endParaRPr lang="ru-RU" sz="2400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4" name="Picture 4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480" y="2529355"/>
            <a:ext cx="1335136" cy="2567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/>
          <p:cNvSpPr/>
          <p:nvPr/>
        </p:nvSpPr>
        <p:spPr>
          <a:xfrm>
            <a:off x="1979712" y="1058455"/>
            <a:ext cx="5616624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first jack-o-lanterns were made from 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turnips</a:t>
            </a:r>
            <a:r>
              <a:rPr lang="en-US" sz="24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24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2" descr="Смотреть исходное изображение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983" y="4872521"/>
            <a:ext cx="1139008" cy="1534017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Прямоугольник 11"/>
          <p:cNvSpPr/>
          <p:nvPr/>
        </p:nvSpPr>
        <p:spPr>
          <a:xfrm>
            <a:off x="3057001" y="16188"/>
            <a:ext cx="30299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Halloween Fun Facts </a:t>
            </a:r>
          </a:p>
        </p:txBody>
      </p:sp>
      <p:pic>
        <p:nvPicPr>
          <p:cNvPr id="5128" name="Picture 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9252" y="527942"/>
            <a:ext cx="530513" cy="53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4991" y="1106290"/>
            <a:ext cx="530513" cy="53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2596487" y="2628686"/>
            <a:ext cx="4281088" cy="3477875"/>
          </a:xfrm>
          <a:prstGeom prst="rect">
            <a:avLst/>
          </a:prstGeom>
          <a:ln>
            <a:noFill/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  <a:softEdge rad="317500"/>
          </a:effec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an old ________legend, the practice of __________produce for Halloween comes from a man named ______ Jack who once ____________the devil for a drink.</a:t>
            </a:r>
          </a:p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True to his name, Jack didn’t want ___ pay for his drinks, which led to a series of ___________ the devil. After some years, Jack passed away and had his _____ left in the dark using only a carved _______ to light his way. </a:t>
            </a:r>
          </a:p>
        </p:txBody>
      </p:sp>
      <p:pic>
        <p:nvPicPr>
          <p:cNvPr id="17" name="Picture 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826" y="1858797"/>
            <a:ext cx="530513" cy="53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Прямоугольник 6"/>
          <p:cNvSpPr/>
          <p:nvPr/>
        </p:nvSpPr>
        <p:spPr>
          <a:xfrm>
            <a:off x="2414444" y="1841901"/>
            <a:ext cx="494188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Jack-O-Lantern borrows its name from a stingy man named </a:t>
            </a:r>
            <a:r>
              <a:rPr lang="en-US" sz="24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Jack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8" name="Прямоугольник 7"/>
          <p:cNvSpPr/>
          <p:nvPr/>
        </p:nvSpPr>
        <p:spPr>
          <a:xfrm>
            <a:off x="7316044" y="4081738"/>
            <a:ext cx="7745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Irish </a:t>
            </a:r>
            <a:endParaRPr lang="ru-RU" b="1" dirty="0">
              <a:effectLst>
                <a:glow rad="101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7311346" y="3289233"/>
            <a:ext cx="10743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carving </a:t>
            </a:r>
            <a:endParaRPr lang="ru-RU" b="1" dirty="0">
              <a:effectLst>
                <a:glow rad="635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7345264" y="4875283"/>
            <a:ext cx="94609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Stingy </a:t>
            </a:r>
            <a:endParaRPr lang="ru-RU" b="1" dirty="0"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6" name="Прямоугольник 15"/>
          <p:cNvSpPr/>
          <p:nvPr/>
        </p:nvSpPr>
        <p:spPr>
          <a:xfrm>
            <a:off x="7356325" y="4481793"/>
            <a:ext cx="100219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invited </a:t>
            </a:r>
            <a:endParaRPr lang="ru-RU" b="1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8" name="Прямоугольник 17"/>
          <p:cNvSpPr/>
          <p:nvPr/>
        </p:nvSpPr>
        <p:spPr>
          <a:xfrm>
            <a:off x="7356325" y="2329300"/>
            <a:ext cx="46198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endParaRPr lang="ru-RU" b="1" dirty="0"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9" name="Прямоугольник 18"/>
          <p:cNvSpPr/>
          <p:nvPr/>
        </p:nvSpPr>
        <p:spPr>
          <a:xfrm>
            <a:off x="7312443" y="3689343"/>
            <a:ext cx="111601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tricking </a:t>
            </a:r>
            <a:endParaRPr lang="ru-RU" b="1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0" name="Прямоугольник 19"/>
          <p:cNvSpPr/>
          <p:nvPr/>
        </p:nvSpPr>
        <p:spPr>
          <a:xfrm>
            <a:off x="7356325" y="2628650"/>
            <a:ext cx="68961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soul </a:t>
            </a:r>
            <a:endParaRPr lang="ru-RU" b="1" dirty="0">
              <a:effectLst>
                <a:glow rad="101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316044" y="2983393"/>
            <a:ext cx="94609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turnip </a:t>
            </a:r>
            <a:endParaRPr lang="ru-RU" b="1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5130" name="Picture 10" descr="Смотреть исходное изображение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1998" y="2064609"/>
            <a:ext cx="1454839" cy="15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Прямоугольник 28"/>
          <p:cNvSpPr/>
          <p:nvPr/>
        </p:nvSpPr>
        <p:spPr>
          <a:xfrm>
            <a:off x="5037353" y="2628650"/>
            <a:ext cx="7745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Irish </a:t>
            </a:r>
            <a:endParaRPr lang="ru-RU" b="1" dirty="0">
              <a:effectLst>
                <a:glow rad="101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0" name="Прямоугольник 29"/>
          <p:cNvSpPr/>
          <p:nvPr/>
        </p:nvSpPr>
        <p:spPr>
          <a:xfrm>
            <a:off x="4348217" y="2983393"/>
            <a:ext cx="10743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carving </a:t>
            </a:r>
            <a:endParaRPr lang="ru-RU" b="1" dirty="0">
              <a:effectLst>
                <a:glow rad="635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1" name="Прямоугольник 30"/>
          <p:cNvSpPr/>
          <p:nvPr/>
        </p:nvSpPr>
        <p:spPr>
          <a:xfrm>
            <a:off x="3481042" y="3571740"/>
            <a:ext cx="94609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Stingy </a:t>
            </a:r>
            <a:endParaRPr lang="ru-RU" b="1" dirty="0"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2" name="Прямоугольник 31"/>
          <p:cNvSpPr/>
          <p:nvPr/>
        </p:nvSpPr>
        <p:spPr>
          <a:xfrm>
            <a:off x="3203848" y="3873538"/>
            <a:ext cx="100219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invited </a:t>
            </a:r>
            <a:endParaRPr lang="ru-RU" b="1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3" name="Прямоугольник 32"/>
          <p:cNvSpPr/>
          <p:nvPr/>
        </p:nvSpPr>
        <p:spPr>
          <a:xfrm>
            <a:off x="6300192" y="4167568"/>
            <a:ext cx="46198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endParaRPr lang="ru-RU" b="1" dirty="0"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4" name="Прямоугольник 33"/>
          <p:cNvSpPr/>
          <p:nvPr/>
        </p:nvSpPr>
        <p:spPr>
          <a:xfrm>
            <a:off x="3232206" y="4797152"/>
            <a:ext cx="111601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tricking </a:t>
            </a:r>
            <a:endParaRPr lang="ru-RU" b="1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5" name="Прямоугольник 34"/>
          <p:cNvSpPr/>
          <p:nvPr/>
        </p:nvSpPr>
        <p:spPr>
          <a:xfrm>
            <a:off x="3015334" y="5439474"/>
            <a:ext cx="68961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soul </a:t>
            </a:r>
            <a:endParaRPr lang="ru-RU" b="1" dirty="0">
              <a:effectLst>
                <a:glow rad="101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6" name="Прямоугольник 35"/>
          <p:cNvSpPr/>
          <p:nvPr/>
        </p:nvSpPr>
        <p:spPr>
          <a:xfrm>
            <a:off x="3818485" y="5707180"/>
            <a:ext cx="94609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turnip </a:t>
            </a:r>
            <a:endParaRPr lang="ru-RU" b="1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77093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500"/>
                            </p:stCondLst>
                            <p:childTnLst>
                              <p:par>
                                <p:cTn id="7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500"/>
                            </p:stCondLst>
                            <p:childTnLst>
                              <p:par>
                                <p:cTn id="8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3000"/>
                            </p:stCondLst>
                            <p:childTnLst>
                              <p:par>
                                <p:cTn id="9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3500"/>
                            </p:stCondLst>
                            <p:childTnLst>
                              <p:par>
                                <p:cTn id="10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1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1000"/>
                            </p:stCondLst>
                            <p:childTnLst>
                              <p:par>
                                <p:cTn id="12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1000"/>
                            </p:stCondLst>
                            <p:childTnLst>
                              <p:par>
                                <p:cTn id="14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1000"/>
                            </p:stCondLst>
                            <p:childTnLst>
                              <p:par>
                                <p:cTn id="1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1000"/>
                            </p:stCondLst>
                            <p:childTnLst>
                              <p:par>
                                <p:cTn id="17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1000"/>
                            </p:stCondLst>
                            <p:childTnLst>
                              <p:par>
                                <p:cTn id="18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7" fill="hold">
                            <p:stCondLst>
                              <p:cond delay="1000"/>
                            </p:stCondLst>
                            <p:childTnLst>
                              <p:par>
                                <p:cTn id="19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1" fill="hold">
                            <p:stCondLst>
                              <p:cond delay="1000"/>
                            </p:stCondLst>
                            <p:childTnLst>
                              <p:par>
                                <p:cTn id="2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6" grpId="0" animBg="1"/>
      <p:bldP spid="7" grpId="0"/>
      <p:bldP spid="8" grpId="0"/>
      <p:bldP spid="8" grpId="1"/>
      <p:bldP spid="11" grpId="0"/>
      <p:bldP spid="11" grpId="1"/>
      <p:bldP spid="13" grpId="0"/>
      <p:bldP spid="13" grpId="1"/>
      <p:bldP spid="16" grpId="0"/>
      <p:bldP spid="16" grpId="1"/>
      <p:bldP spid="18" grpId="0"/>
      <p:bldP spid="18" grpId="1"/>
      <p:bldP spid="19" grpId="0"/>
      <p:bldP spid="19" grpId="1"/>
      <p:bldP spid="20" grpId="0"/>
      <p:bldP spid="20" grpId="1"/>
      <p:bldP spid="22" grpId="0"/>
      <p:bldP spid="22" grpId="1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Смотреть исходное изображение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0"/>
            <a:ext cx="644420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683568" y="0"/>
            <a:ext cx="30299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Halloween Fun Facts 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683568" y="549011"/>
            <a:ext cx="3816424" cy="2000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largest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pumpkin ever grown continues to get bigger year after year! In October 2016 German grower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Mathia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Willemijn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set the record with an enormous </a:t>
            </a:r>
          </a:p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2,624.6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pounds of pumpkin.</a:t>
            </a: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387369" y="4737611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Village</a:t>
            </a: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Halloween Parade </a:t>
            </a:r>
          </a:p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New York City is the nations largest public Halloween celebration and gets over 2 million people attending.</a:t>
            </a: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488" y="527942"/>
            <a:ext cx="530513" cy="53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Смотреть исходное изображение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9602"/>
            <a:ext cx="4569611" cy="3414791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Прямоугольник 11"/>
          <p:cNvSpPr/>
          <p:nvPr/>
        </p:nvSpPr>
        <p:spPr>
          <a:xfrm>
            <a:off x="426023" y="2613592"/>
            <a:ext cx="26680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Candy Corn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was originally made in the 1880’s and called </a:t>
            </a:r>
          </a:p>
          <a:p>
            <a:pPr algn="ctr"/>
            <a:r>
              <a:rPr lang="en-US" sz="2400" dirty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Chicken Feed.</a:t>
            </a:r>
            <a:endParaRPr lang="ru-RU" sz="2400" dirty="0"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4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322" y="2488002"/>
            <a:ext cx="1634867" cy="2093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113" y="2549559"/>
            <a:ext cx="530513" cy="53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488" y="4640640"/>
            <a:ext cx="530513" cy="53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Scenes from the New York City Village Halloween Parade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716015" y="3212976"/>
            <a:ext cx="4281579" cy="2101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421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4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 fullScrn="1">
              <p:cMediaNode vol="80000">
                <p:cTn id="55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5" grpId="0"/>
      <p:bldP spid="9" grpId="0"/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Смотреть исходное изображение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7654"/>
            <a:ext cx="9144000" cy="6830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899592" y="2657997"/>
            <a:ext cx="338437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of 2017 around 16% of Americans are dressing their pets in Halloween costumes.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1835697" y="686250"/>
            <a:ext cx="244827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Seeing a spider on Halloween night can mean the spirit of a loved one who has passed is watching over you.</a:t>
            </a: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4559875" y="317793"/>
            <a:ext cx="30299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Halloween Fun Facts </a:t>
            </a:r>
          </a:p>
        </p:txBody>
      </p:sp>
      <p:pic>
        <p:nvPicPr>
          <p:cNvPr id="10" name="Picture 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4541" y="548626"/>
            <a:ext cx="530513" cy="53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9" y="731837"/>
            <a:ext cx="4363897" cy="312921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41955"/>
            <a:ext cx="530513" cy="53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WEB EXTRA_ Halloween Pet Costumes (online-video-cutter.com)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>
                  <p14:fade in="500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7684" y="1000189"/>
            <a:ext cx="1399837" cy="1256614"/>
          </a:xfrm>
          <a:prstGeom prst="rect">
            <a:avLst/>
          </a:prstGeom>
        </p:spPr>
      </p:pic>
      <p:pic>
        <p:nvPicPr>
          <p:cNvPr id="4106" name="Picture 10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7844" y="3717033"/>
            <a:ext cx="4762500" cy="2907206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286249"/>
            <a:ext cx="4572000" cy="2571751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4077072"/>
            <a:ext cx="5760640" cy="2699965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789155"/>
            <a:ext cx="3024336" cy="2927878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5244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58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3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Смотреть исходное изображение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0"/>
            <a:ext cx="644420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594609" y="116632"/>
            <a:ext cx="3545343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Anoka, Minnesota is the self-proclaimed Halloween capital of the world. You can check it out at </a:t>
            </a:r>
          </a:p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http://anokahalloween.com.</a:t>
            </a: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530513" cy="53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noka Halloween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931" y="4005064"/>
            <a:ext cx="4556697" cy="2563142"/>
          </a:xfrm>
          <a:prstGeom prst="rect">
            <a:avLst/>
          </a:prstGeom>
        </p:spPr>
      </p:pic>
      <p:pic>
        <p:nvPicPr>
          <p:cNvPr id="6" name="Picture 2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052313"/>
            <a:ext cx="3960440" cy="2952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04062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 fullScrn="1"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Смотреть исходное изображение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1981309" y="536867"/>
            <a:ext cx="4849761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Known as the Factory of Terror, this Ohio destination has made a name for itself  as a premier haunted attraction. </a:t>
            </a:r>
          </a:p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Founded in 2002, the Factory of Terror has since attracted thousands of people from all over the world.</a:t>
            </a:r>
          </a:p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Holding the Guinness World Record for the largest haunted house in the world, the Factory of Terror features five separate themes that people can choose from.</a:t>
            </a:r>
          </a:p>
        </p:txBody>
      </p:sp>
      <p:sp>
        <p:nvSpPr>
          <p:cNvPr id="3" name="Прямоугольник 2"/>
          <p:cNvSpPr/>
          <p:nvPr/>
        </p:nvSpPr>
        <p:spPr>
          <a:xfrm>
            <a:off x="971600" y="-780"/>
            <a:ext cx="80648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Canton, Ohio has the largest </a:t>
            </a:r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haunted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house in the world.</a:t>
            </a:r>
          </a:p>
        </p:txBody>
      </p:sp>
      <p:pic>
        <p:nvPicPr>
          <p:cNvPr id="5" name="Factory of Terror Haunted House - Canton, Ohio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31840" y="3899412"/>
            <a:ext cx="2952328" cy="1660684"/>
          </a:xfrm>
          <a:prstGeom prst="rect">
            <a:avLst/>
          </a:prstGeom>
        </p:spPr>
      </p:pic>
      <p:pic>
        <p:nvPicPr>
          <p:cNvPr id="7" name="Picture 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017" y="99935"/>
            <a:ext cx="530513" cy="53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8343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 fullScrn="1"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2" grpId="0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Смотреть исходное изображение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444208" cy="683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5053280" y="150241"/>
            <a:ext cx="424037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full moon on Halloween night is considered rare.</a:t>
            </a:r>
          </a:p>
        </p:txBody>
      </p:sp>
      <p:pic>
        <p:nvPicPr>
          <p:cNvPr id="4" name="Picture 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00484"/>
            <a:ext cx="530513" cy="53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644008" cy="685800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4427984" y="981589"/>
            <a:ext cx="4716016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may picture a big, </a:t>
            </a:r>
          </a:p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full moon when you think of Halloween, </a:t>
            </a:r>
          </a:p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 it’s actually very unlikely in real life. </a:t>
            </a:r>
          </a:p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 scientists, a full moon on Halloween is considered rare due to the moon’s formation cycle.</a:t>
            </a:r>
          </a:p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was discovered that a full moon on Halloween will only appear once every 19 years in a phenomenon called the </a:t>
            </a:r>
            <a:r>
              <a:rPr lang="en-US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Metonic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cycle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4499992" y="4149080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latest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Metonic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interval brings the full moon we saw in </a:t>
            </a: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2017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196" name="Picture 4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3280" y="4781249"/>
            <a:ext cx="3335144" cy="2051488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668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Смотреть исходное изображение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AutoShape 2" descr="Смотреть исходное изображение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0244" name="Picture 4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583" y="-17814"/>
            <a:ext cx="9162583" cy="687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Прямоугольник 4"/>
          <p:cNvSpPr/>
          <p:nvPr/>
        </p:nvSpPr>
        <p:spPr>
          <a:xfrm>
            <a:off x="599455" y="160337"/>
            <a:ext cx="822590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  <a:cs typeface="Times New Roman" panose="02020603050405020304" pitchFamily="18" charset="0"/>
              </a:rPr>
              <a:t>Halloween Trivia Questions</a:t>
            </a:r>
          </a:p>
        </p:txBody>
      </p:sp>
    </p:spTree>
    <p:extLst>
      <p:ext uri="{BB962C8B-B14F-4D97-AF65-F5344CB8AC3E}">
        <p14:creationId xmlns:p14="http://schemas.microsoft.com/office/powerpoint/2010/main" val="1839000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Смотреть исходное изображение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0"/>
            <a:ext cx="9252521" cy="6968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Прямоугольник 9"/>
          <p:cNvSpPr/>
          <p:nvPr/>
        </p:nvSpPr>
        <p:spPr>
          <a:xfrm>
            <a:off x="2123728" y="821903"/>
            <a:ext cx="58216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1. Which country did Halloween originate in?</a:t>
            </a:r>
            <a:endParaRPr lang="ru-RU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2347808" y="1288610"/>
            <a:ext cx="17508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A. England.</a:t>
            </a:r>
            <a:endParaRPr lang="ru-RU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892058" y="4873663"/>
            <a:ext cx="720833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2. Which Catholic holiday is Halloween linked to? </a:t>
            </a:r>
            <a:endParaRPr lang="ru-RU" sz="2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1240357" y="5373216"/>
            <a:ext cx="210076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All Saints Day.</a:t>
            </a:r>
            <a:endParaRPr lang="ru-RU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Picture 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559" y="753055"/>
            <a:ext cx="530513" cy="53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Прямоугольник 16"/>
          <p:cNvSpPr/>
          <p:nvPr/>
        </p:nvSpPr>
        <p:spPr>
          <a:xfrm>
            <a:off x="4517739" y="1283568"/>
            <a:ext cx="15897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B. Ireland.</a:t>
            </a:r>
            <a:endParaRPr lang="ru-RU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Прямоугольник 17"/>
          <p:cNvSpPr/>
          <p:nvPr/>
        </p:nvSpPr>
        <p:spPr>
          <a:xfrm>
            <a:off x="6372200" y="1288610"/>
            <a:ext cx="183979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C. The USA.</a:t>
            </a:r>
            <a:endParaRPr lang="ru-RU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314" name="Picture 2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69423"/>
            <a:ext cx="4171239" cy="3128430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Прямоугольник 20"/>
          <p:cNvSpPr/>
          <p:nvPr/>
        </p:nvSpPr>
        <p:spPr>
          <a:xfrm>
            <a:off x="3339435" y="5357863"/>
            <a:ext cx="209108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The Epiphany.</a:t>
            </a:r>
            <a:endParaRPr lang="ru-RU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5498952" y="5393033"/>
            <a:ext cx="261840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Saint Joseph’s Day.</a:t>
            </a:r>
            <a:endParaRPr lang="ru-RU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3" name="Picture 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7979" y="4801562"/>
            <a:ext cx="530513" cy="53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Celtic-Irish Folk – Irish Dance Music_(audiohunter.ru)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45833.9516"/>
                  <p14:fade out="1000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07732" y="2132854"/>
            <a:ext cx="2293441" cy="2293441"/>
          </a:xfrm>
          <a:prstGeom prst="rect">
            <a:avLst/>
          </a:prstGeom>
        </p:spPr>
      </p:pic>
      <p:pic>
        <p:nvPicPr>
          <p:cNvPr id="13318" name="Picture 6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94550"/>
            <a:ext cx="4032448" cy="3210304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1772905"/>
            <a:ext cx="4010261" cy="3487494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8417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"/>
                            </p:stCondLst>
                            <p:childTnLst>
                              <p:par>
                                <p:cTn id="3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19265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80"/>
                            </p:stCondLst>
                            <p:childTnLst>
                              <p:par>
                                <p:cTn id="40" presetID="34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630"/>
                            </p:stCondLst>
                            <p:childTnLst>
                              <p:par>
                                <p:cTn id="47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9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780"/>
                            </p:stCondLst>
                            <p:childTnLst>
                              <p:par>
                                <p:cTn id="84" presetID="34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980"/>
                            </p:stCondLst>
                            <p:childTnLst>
                              <p:par>
                                <p:cTn id="91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3" dur="20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6" dur="20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9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10" grpId="0"/>
      <p:bldP spid="11" grpId="0"/>
      <p:bldP spid="14" grpId="0"/>
      <p:bldP spid="15" grpId="0"/>
      <p:bldP spid="15" grpId="1"/>
      <p:bldP spid="15" grpId="2"/>
      <p:bldP spid="17" grpId="0"/>
      <p:bldP spid="17" grpId="1"/>
      <p:bldP spid="17" grpId="2"/>
      <p:bldP spid="18" grpId="0"/>
      <p:bldP spid="21" grpId="0"/>
      <p:bldP spid="2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Смотреть исходное изображение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0"/>
            <a:ext cx="644420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Прямоугольник 3"/>
          <p:cNvSpPr/>
          <p:nvPr/>
        </p:nvSpPr>
        <p:spPr>
          <a:xfrm>
            <a:off x="467544" y="2668"/>
            <a:ext cx="386001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3. What should you pour on the doorways and windowsills to keep spirits away?</a:t>
            </a:r>
            <a:endParaRPr lang="ru-RU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2668"/>
            <a:ext cx="530513" cy="53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372759" y="1572328"/>
            <a:ext cx="9893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A. Salt.</a:t>
            </a:r>
            <a:endParaRPr lang="ru-RU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1587146" y="1569171"/>
            <a:ext cx="118064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B. Sugar.</a:t>
            </a:r>
            <a:endParaRPr lang="ru-RU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3059832" y="1571131"/>
            <a:ext cx="157447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C. Pumpkin.</a:t>
            </a:r>
            <a:endParaRPr lang="ru-RU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10162" y="2132856"/>
            <a:ext cx="684075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can also make piles in the corner of each room in your house and let them sit for 48 hours to absorb any negative energy.</a:t>
            </a: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268" name="Picture 4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117" y="2912917"/>
            <a:ext cx="4261543" cy="3910694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7971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20"/>
                            </p:stCondLst>
                            <p:childTnLst>
                              <p:par>
                                <p:cTn id="37" presetID="34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420"/>
                            </p:stCondLst>
                            <p:childTnLst>
                              <p:par>
                                <p:cTn id="4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920"/>
                            </p:stCondLst>
                            <p:childTnLst>
                              <p:par>
                                <p:cTn id="4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6" grpId="2"/>
      <p:bldP spid="7" grpId="0"/>
      <p:bldP spid="8" grpId="0"/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Смотреть исходное изображение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7654"/>
            <a:ext cx="9144000" cy="6830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Прямоугольник 3"/>
          <p:cNvSpPr/>
          <p:nvPr/>
        </p:nvSpPr>
        <p:spPr>
          <a:xfrm>
            <a:off x="2172399" y="758323"/>
            <a:ext cx="584948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4. What does the word La </a:t>
            </a:r>
            <a:r>
              <a:rPr lang="en-US" sz="24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Chupacabra</a:t>
            </a:r>
            <a:r>
              <a:rPr lang="en-US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mean?</a:t>
            </a:r>
            <a:endParaRPr lang="ru-RU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8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6896" y="705386"/>
            <a:ext cx="530513" cy="53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5658392" y="1297197"/>
            <a:ext cx="236349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C. “Goat Sucker.”</a:t>
            </a:r>
            <a:endParaRPr lang="ru-RU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1013938" y="1844824"/>
            <a:ext cx="711612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Named La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Chupacabra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because it often killed and drained the blood of livestock.</a:t>
            </a: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3195695" y="1301951"/>
            <a:ext cx="248117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B. “Wolf Sucker.”</a:t>
            </a:r>
            <a:endParaRPr lang="ru-RU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984267" y="1301951"/>
            <a:ext cx="237626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A. “Cow Sucker.”</a:t>
            </a:r>
            <a:endParaRPr lang="ru-RU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170" name="Picture 2" descr="Смотреть исходное изображение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659" y="2558535"/>
            <a:ext cx="2857500" cy="2324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Прямоугольник 10"/>
          <p:cNvSpPr/>
          <p:nvPr/>
        </p:nvSpPr>
        <p:spPr>
          <a:xfrm>
            <a:off x="4249930" y="2889588"/>
            <a:ext cx="388013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5. Are pumpkins considered a fruit or a vegetable?</a:t>
            </a:r>
            <a:endParaRPr lang="ru-RU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4867364" y="3827077"/>
            <a:ext cx="113204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A. Fruit </a:t>
            </a:r>
            <a:endParaRPr lang="ru-RU" b="1" dirty="0"/>
          </a:p>
        </p:txBody>
      </p:sp>
      <p:sp>
        <p:nvSpPr>
          <p:cNvPr id="10" name="Прямоугольник 9"/>
          <p:cNvSpPr/>
          <p:nvPr/>
        </p:nvSpPr>
        <p:spPr>
          <a:xfrm>
            <a:off x="6305375" y="3846367"/>
            <a:ext cx="153830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B. Vegetable</a:t>
            </a:r>
            <a:endParaRPr lang="ru-RU" b="1" dirty="0"/>
          </a:p>
        </p:txBody>
      </p:sp>
      <p:sp>
        <p:nvSpPr>
          <p:cNvPr id="12" name="Прямоугольник 11"/>
          <p:cNvSpPr/>
          <p:nvPr/>
        </p:nvSpPr>
        <p:spPr>
          <a:xfrm>
            <a:off x="4076709" y="4420890"/>
            <a:ext cx="40533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It’s a fruit because of the seeds.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174" name="Picture 6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4005" y="5005906"/>
            <a:ext cx="2511982" cy="1417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6262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80"/>
                            </p:stCondLst>
                            <p:childTnLst>
                              <p:par>
                                <p:cTn id="37" presetID="34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980"/>
                            </p:stCondLst>
                            <p:childTnLst>
                              <p:par>
                                <p:cTn id="4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480"/>
                            </p:stCondLst>
                            <p:childTnLst>
                              <p:par>
                                <p:cTn id="48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620"/>
                            </p:stCondLst>
                            <p:childTnLst>
                              <p:par>
                                <p:cTn id="73" presetID="34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420"/>
                            </p:stCondLst>
                            <p:childTnLst>
                              <p:par>
                                <p:cTn id="8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920"/>
                            </p:stCondLst>
                            <p:childTnLst>
                              <p:par>
                                <p:cTn id="8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6" grpId="2"/>
      <p:bldP spid="2" grpId="0"/>
      <p:bldP spid="8" grpId="0"/>
      <p:bldP spid="9" grpId="0"/>
      <p:bldP spid="11" grpId="0"/>
      <p:bldP spid="7" grpId="0"/>
      <p:bldP spid="7" grpId="1"/>
      <p:bldP spid="7" grpId="2"/>
      <p:bldP spid="10" grpId="0"/>
      <p:bldP spid="1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4" name="Picture 6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438" y="0"/>
            <a:ext cx="91424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Смотреть исходное изображение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2292" name="Picture 4" descr="Смотреть исходное изображение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036" y="0"/>
            <a:ext cx="9143999" cy="6830346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930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10514</TotalTime>
  <Words>1233</Words>
  <Application>Microsoft Office PowerPoint</Application>
  <PresentationFormat>Экран (4:3)</PresentationFormat>
  <Paragraphs>195</Paragraphs>
  <Slides>25</Slides>
  <Notes>1</Notes>
  <HiddenSlides>0</HiddenSlides>
  <MMClips>7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25</vt:i4>
      </vt:variant>
    </vt:vector>
  </HeadingPairs>
  <TitlesOfParts>
    <vt:vector size="31" baseType="lpstr">
      <vt:lpstr>Arial</vt:lpstr>
      <vt:lpstr>Calibri</vt:lpstr>
      <vt:lpstr>Old English Text MT</vt:lpstr>
      <vt:lpstr>Times New Roman</vt:lpstr>
      <vt:lpstr>Viner Hand ITC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ANNA</dc:creator>
  <cp:lastModifiedBy>Анна Никипелая</cp:lastModifiedBy>
  <cp:revision>83</cp:revision>
  <dcterms:created xsi:type="dcterms:W3CDTF">2022-10-05T11:08:05Z</dcterms:created>
  <dcterms:modified xsi:type="dcterms:W3CDTF">2024-09-19T10:31:37Z</dcterms:modified>
</cp:coreProperties>
</file>