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329" r:id="rId3"/>
    <p:sldId id="311" r:id="rId4"/>
    <p:sldId id="312" r:id="rId5"/>
    <p:sldId id="313" r:id="rId6"/>
    <p:sldId id="314" r:id="rId7"/>
    <p:sldId id="269" r:id="rId8"/>
    <p:sldId id="292" r:id="rId9"/>
    <p:sldId id="296" r:id="rId10"/>
    <p:sldId id="307" r:id="rId11"/>
    <p:sldId id="298" r:id="rId12"/>
    <p:sldId id="299" r:id="rId13"/>
    <p:sldId id="318" r:id="rId14"/>
    <p:sldId id="319" r:id="rId15"/>
    <p:sldId id="320" r:id="rId16"/>
    <p:sldId id="321" r:id="rId17"/>
    <p:sldId id="317" r:id="rId18"/>
    <p:sldId id="263" r:id="rId19"/>
    <p:sldId id="264" r:id="rId20"/>
    <p:sldId id="265" r:id="rId21"/>
    <p:sldId id="272" r:id="rId22"/>
    <p:sldId id="289" r:id="rId23"/>
    <p:sldId id="323" r:id="rId24"/>
    <p:sldId id="328" r:id="rId25"/>
    <p:sldId id="324" r:id="rId26"/>
    <p:sldId id="325" r:id="rId27"/>
    <p:sldId id="326" r:id="rId28"/>
    <p:sldId id="308" r:id="rId29"/>
    <p:sldId id="309" r:id="rId30"/>
    <p:sldId id="330" r:id="rId31"/>
    <p:sldId id="331" r:id="rId32"/>
    <p:sldId id="273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30" autoAdjust="0"/>
  </p:normalViewPr>
  <p:slideViewPr>
    <p:cSldViewPr>
      <p:cViewPr varScale="1">
        <p:scale>
          <a:sx n="80" d="100"/>
          <a:sy n="80" d="100"/>
        </p:scale>
        <p:origin x="15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527.org.ua/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317552" cy="1368152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протидія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людьми: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положення</a:t>
            </a:r>
            <a:endParaRPr lang="uk-UA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2EEF6A-8ACE-4B2F-BAA1-A002B912548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96632" cy="392680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3EEEDA-64BB-42BA-9078-C23CAFD06223}"/>
              </a:ext>
            </a:extLst>
          </p:cNvPr>
          <p:cNvSpPr/>
          <p:nvPr/>
        </p:nvSpPr>
        <p:spPr>
          <a:xfrm>
            <a:off x="762566" y="5699623"/>
            <a:ext cx="8201921" cy="110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Торгівля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людьми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це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складне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соціальне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явище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яке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потребує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нашої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уваги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та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дій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Цей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підхід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допоможе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здобувачам освіти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зрозуміти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як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запобігти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та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реагувати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такі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ситуації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щоб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захистити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себе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та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інших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ontserrat Medium" pitchFamily="34" charset="-122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8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840760" cy="51845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58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1C90D-3E77-40C6-97BF-142D2C0A4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2736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41853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1158A-B4D9-4E36-96B5-7330129CB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52736"/>
            <a:ext cx="151216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Існуючи дані про масштаби торгівлі людьми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b="1" dirty="0"/>
              <a:t>Звіт Держдепартаменту США: </a:t>
            </a:r>
            <a:r>
              <a:rPr lang="uk-UA" dirty="0"/>
              <a:t>27 млн. осіб стають постраждалими від торгівлі людьми у всьому світі щороку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/>
              <a:t>Міжнародна організація праці: </a:t>
            </a:r>
            <a:r>
              <a:rPr lang="uk-UA" dirty="0"/>
              <a:t>20.9 млн. осіб ( з метою примусової праці та включаючи сексуальну експлуатацію)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/>
              <a:t>ЮНІСЕФ :</a:t>
            </a:r>
            <a:r>
              <a:rPr lang="uk-UA" dirty="0"/>
              <a:t> більше 1,000,000 дітей стають потерпілими від торгівлі людьми щороку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/>
              <a:t>Європейський Союз: </a:t>
            </a:r>
            <a:r>
              <a:rPr lang="uk-UA" dirty="0"/>
              <a:t>175,000-250,000 осіб стають потерпілими від торгівлі людьми в ЄС або перевозяться через країни ЄС щорічно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/>
              <a:t>Представництво МОМ в Україні: </a:t>
            </a:r>
            <a:r>
              <a:rPr lang="uk-UA" dirty="0"/>
              <a:t>більше 120,000 українців постраждали від торгівлі людьми за кордоном з 1991 р.</a:t>
            </a:r>
          </a:p>
        </p:txBody>
      </p:sp>
    </p:spTree>
    <p:extLst>
      <p:ext uri="{BB962C8B-B14F-4D97-AF65-F5344CB8AC3E}">
        <p14:creationId xmlns:p14="http://schemas.microsoft.com/office/powerpoint/2010/main" val="374207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За даними Міжнародної організації з міграції в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91% постраждалих осіб , які звернулися до МОМ у 2021 році, зазнали трудової експлуатації</a:t>
            </a:r>
            <a:r>
              <a:rPr lang="en-US" dirty="0"/>
              <a:t>;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75% постраждалих осіб – чоловіки</a:t>
            </a:r>
            <a:r>
              <a:rPr lang="en-US" dirty="0"/>
              <a:t>;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70 % мають професійно технічну освіту, 20 % - вищу освіту</a:t>
            </a:r>
            <a:r>
              <a:rPr lang="en-US" dirty="0"/>
              <a:t>;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Польща стала основною країною призначення.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145160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Масштаби торгівлі людьми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Торгівля людьми – найбільш активно прогресуюча злочинна діяльність, яка приносить щорічний дохід близько 150 мільярдів доларів США.</a:t>
            </a:r>
          </a:p>
          <a:p>
            <a:endParaRPr lang="uk-UA" dirty="0"/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ЮНІСЕФ: щорічно більше 1,2 млн. дітей стають постраждалими від торгівлі людьми</a:t>
            </a:r>
          </a:p>
        </p:txBody>
      </p:sp>
    </p:spTree>
    <p:extLst>
      <p:ext uri="{BB962C8B-B14F-4D97-AF65-F5344CB8AC3E}">
        <p14:creationId xmlns:p14="http://schemas.microsoft.com/office/powerpoint/2010/main" val="242058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Ситуація в Україні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/>
              <a:t>		Ще до початку війни проблема торгівлі людьми була актуальною для України: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/>
              <a:t>наша країна перебувала на 49-му місці зі 167 країн світу в рейтингу поширеності сучасного рабства</a:t>
            </a:r>
            <a:r>
              <a:rPr lang="en-US" dirty="0"/>
              <a:t>;</a:t>
            </a:r>
            <a:endParaRPr lang="uk-UA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/>
              <a:t>лише за три роки майже 50 тисяч українців постраждали  від торгівлі людьми</a:t>
            </a:r>
            <a:r>
              <a:rPr lang="en-US" dirty="0"/>
              <a:t>;</a:t>
            </a:r>
            <a:endParaRPr lang="uk-UA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/>
              <a:t>найчастіше постраждалими від  цього явища ставали жінки, яких відправляли за кордон для надання сексуальних послуг , і чоловіки, які потрапляли у трудове рабство.</a:t>
            </a:r>
          </a:p>
        </p:txBody>
      </p:sp>
    </p:spTree>
    <p:extLst>
      <p:ext uri="{BB962C8B-B14F-4D97-AF65-F5344CB8AC3E}">
        <p14:creationId xmlns:p14="http://schemas.microsoft.com/office/powerpoint/2010/main" val="53227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Війна і українці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uk-UA" dirty="0"/>
              <a:t>Станом на 2 травня 2022 р., з України виїхало 5 597 483 особи ( за даними УВКБ ООН)</a:t>
            </a:r>
            <a:r>
              <a:rPr lang="en-US" dirty="0"/>
              <a:t>.</a:t>
            </a:r>
            <a:endParaRPr lang="uk-UA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uk-UA" dirty="0"/>
              <a:t>Більшість біженців, за даними урядів країни, вирушили до Польщі ( більше 3,07 млн) та Румунії ( понад 836,1 тисяч).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uk-UA" dirty="0"/>
              <a:t>Угорщина прийняла 534, 8 тис. осіб, Молдова – понад 448, 1 тис. осіб, Словаччина – 382 тис. осіб.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uk-UA" dirty="0"/>
              <a:t>Мінсоцполітики повідомляємо, що в Єдиній інформаційній базі даних про внутрішньопереміщених осіб є інформація щодо 3,4 мільйона людей. З них понад 2 мільйони людей зареєструвалися як внутрішньо переміщені особи після впровадження воєнного стану (станом на початок травня 2022 р.).</a:t>
            </a:r>
          </a:p>
        </p:txBody>
      </p:sp>
    </p:spTree>
    <p:extLst>
      <p:ext uri="{BB962C8B-B14F-4D97-AF65-F5344CB8AC3E}">
        <p14:creationId xmlns:p14="http://schemas.microsoft.com/office/powerpoint/2010/main" val="198205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Міністерство соціальної політики, 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Встановлено статус особи, яка постраждала від торгівлі людьми – </a:t>
            </a:r>
            <a:r>
              <a:rPr lang="uk-UA" b="1" dirty="0"/>
              <a:t>136 особам. </a:t>
            </a:r>
            <a:r>
              <a:rPr lang="uk-UA" dirty="0"/>
              <a:t>З них 134 громадяни України та 2 громадяни Республіки Білорусь. ( Жінок- 34 особи, чоловіків – 100 осіб та 2 дітей).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117 осіб – внутрішня торгівля людьми, 19 осіб – транскордонна.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За </a:t>
            </a:r>
            <a:r>
              <a:rPr lang="uk-UA" u="sng" dirty="0"/>
              <a:t>видами експлуатації  </a:t>
            </a:r>
            <a:r>
              <a:rPr lang="uk-UA" dirty="0"/>
              <a:t>- 65 осіб використано у збройних конфліктах, 52 особи постраждало від трудової експлуатації, 5 осіб від сексуальної, 2 особи втягнуто у жебракування, 10 втягнуто у злочинну діяльність та 2 продаж дітей.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Основними </a:t>
            </a:r>
            <a:r>
              <a:rPr lang="uk-UA" u="sng" dirty="0"/>
              <a:t>країнами призначення </a:t>
            </a:r>
            <a:r>
              <a:rPr lang="uk-UA" dirty="0"/>
              <a:t>є Україна -  117 осіб, Російська Федерація – 5 осіб, ОАЕ – 4 особи, Ліванська Республіка – 1 особа, Італійська Республіка – 1 особа, Туреччина – 2 особи, Малайзія – 1 особа, Республіка Білорусь – 2, Греція – 3.</a:t>
            </a:r>
          </a:p>
        </p:txBody>
      </p:sp>
    </p:spTree>
    <p:extLst>
      <p:ext uri="{BB962C8B-B14F-4D97-AF65-F5344CB8AC3E}">
        <p14:creationId xmlns:p14="http://schemas.microsoft.com/office/powerpoint/2010/main" val="22074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Згідно досліджень, проведених МОМ: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28736"/>
            <a:ext cx="7848872" cy="4520544"/>
          </a:xfrm>
        </p:spPr>
        <p:txBody>
          <a:bodyPr>
            <a:normAutofit fontScale="70000" lnSpcReduction="20000"/>
          </a:bodyPr>
          <a:lstStyle/>
          <a:p>
            <a:pPr marL="3543300" lvl="7" indent="-342900">
              <a:buFont typeface="Wingdings" panose="05000000000000000000" pitchFamily="2" charset="2"/>
              <a:buChar char="Ø"/>
            </a:pPr>
            <a:endParaRPr lang="uk-UA" sz="3200" dirty="0"/>
          </a:p>
          <a:p>
            <a:pPr marL="3543300" lvl="7" indent="-342900">
              <a:buFont typeface="Wingdings" panose="05000000000000000000" pitchFamily="2" charset="2"/>
              <a:buChar char="Ø"/>
            </a:pPr>
            <a:endParaRPr lang="uk-UA" sz="3200" dirty="0"/>
          </a:p>
          <a:p>
            <a:pPr marL="3543300" lvl="7" indent="-342900"/>
            <a:r>
              <a:rPr lang="uk-UA" sz="3200" dirty="0"/>
              <a:t>Більше </a:t>
            </a:r>
            <a:r>
              <a:rPr lang="uk-UA" sz="3200" dirty="0">
                <a:solidFill>
                  <a:srgbClr val="FF0000"/>
                </a:solidFill>
              </a:rPr>
              <a:t>230 000</a:t>
            </a:r>
            <a:r>
              <a:rPr lang="uk-UA" sz="3200" dirty="0">
                <a:solidFill>
                  <a:schemeClr val="tx1"/>
                </a:solidFill>
              </a:rPr>
              <a:t> українців потрапили в тенета торгівлі людьми з 1991 року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943350" lvl="8" indent="-285750">
              <a:buFont typeface="Wingdings" panose="05000000000000000000" pitchFamily="2" charset="2"/>
              <a:buChar char="Ø"/>
            </a:pPr>
            <a:r>
              <a:rPr lang="uk-UA" dirty="0"/>
              <a:t> </a:t>
            </a:r>
            <a:r>
              <a:rPr lang="uk-UA" sz="2800" dirty="0">
                <a:solidFill>
                  <a:srgbClr val="FF0000"/>
                </a:solidFill>
              </a:rPr>
              <a:t>40 % вразливих дітей </a:t>
            </a:r>
            <a:r>
              <a:rPr lang="uk-UA" sz="2800" dirty="0">
                <a:solidFill>
                  <a:schemeClr val="tx1"/>
                </a:solidFill>
              </a:rPr>
              <a:t>13 – 17 років в Україні готові прийняти хоча б одну ризиковану пропозицію, що може призвести до торгівлі людьми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2179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CA5C9D-9126-4A26-8D59-5B0195049E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480"/>
            <a:ext cx="9129205" cy="684690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910538" cy="1472184"/>
          </a:xfrm>
        </p:spPr>
        <p:txBody>
          <a:bodyPr/>
          <a:lstStyle/>
          <a:p>
            <a:pPr algn="ctr"/>
            <a:r>
              <a:rPr lang="uk-UA" dirty="0"/>
              <a:t>Кількість виявлених постраждалих осіб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708920"/>
            <a:ext cx="6623596" cy="352839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/>
              <a:t>Більше </a:t>
            </a:r>
            <a:r>
              <a:rPr lang="uk-UA" b="1" dirty="0">
                <a:solidFill>
                  <a:srgbClr val="FF0000"/>
                </a:solidFill>
              </a:rPr>
              <a:t>15.300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постраждалих від торгівлі людьми отримали допомогу від МОМ у 2000-2018 роках</a:t>
            </a:r>
          </a:p>
          <a:p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Наймолодшій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постраждалій, яка отримала допомогу від МОМ було </a:t>
            </a:r>
            <a:r>
              <a:rPr lang="uk-UA" b="1" dirty="0">
                <a:solidFill>
                  <a:srgbClr val="FF0000"/>
                </a:solidFill>
              </a:rPr>
              <a:t>3 роки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а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найстаршій – 83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32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ГРУПИ РИЗИКУ, ( особливо в умовах війни</a:t>
            </a:r>
            <a:r>
              <a:rPr lang="uk-UA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ВНУТРІШНЬО ПЕРЕМІЩЕНІ ОСОБИ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БІЖЕНЦІ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ДІТИ БЕЗ СУПРОВОДУ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БАГАТОДІТНІ ТА МАЛОЗАБЕЗПЕЧЕНІ СІМ'Ї, ОДИНОКІ МАТЕРІ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ЛЮДИ З ОСОБЛИВИМИ ПОТРЕБАМИ, САМОТНІ ЛЮДИ ПОХИЛОГО ВІКУ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ПОСТРАЖДАЛІ ВІД ДОМАШНЬОГО НАСИЛЬСТВА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СИРОТИ, ДІТИ, ЯКІ ПОЗБАВЛЕНІ ОПІКИ ТА ПІКЛУВАННЯ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ДІТИ ВУЛИЦІ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БЕЗПРИТУЛЬНІ, АЛКО- ТА НАРКОЗАЛЕЖНІ ОСОБИ</a:t>
            </a:r>
            <a:r>
              <a:rPr lang="en-US" dirty="0"/>
              <a:t> </a:t>
            </a:r>
            <a:r>
              <a:rPr lang="uk-UA" dirty="0"/>
              <a:t> БЕЗРОБІТНІ, ТРУДОВІ МІГРАНТИ</a:t>
            </a:r>
            <a:r>
              <a:rPr lang="en-US" dirty="0"/>
              <a:t>;</a:t>
            </a:r>
            <a:endParaRPr lang="uk-UA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/>
              <a:t>ОСОБИ, ЯКІ НЕЗАКОННО ВИЇЖДЖАЮТЬ ЗА КОРДОН ЧИ ПЕРЕБУВАЮТЬ ТАМ АБО НЕЗАКОННО ВИЇХАЛИ ЧИ ПЕРЕБУВАЮТЬ НА ТЕРИТОРІЇ УКРАЇНИ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9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6408712" cy="49685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437417" cy="54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568952" cy="5752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45299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2855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9325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139652" cy="558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79" y="620688"/>
            <a:ext cx="8115442" cy="55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184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984776" cy="475252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8F68A6-1778-4922-89F9-71D3AC14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512EA-9BB4-4A33-AE9D-DEBA91E1E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8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867600" cy="57150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uk-UA" altLang="en-US" dirty="0">
                <a:latin typeface="Calibri" pitchFamily="34" charset="0"/>
              </a:rPr>
              <a:t>Національна безкоштовна гаряча лінія з протидії торгівлі людьми та консультування мігрантів</a:t>
            </a:r>
          </a:p>
          <a:p>
            <a:pPr algn="ctr">
              <a:spcBef>
                <a:spcPct val="0"/>
              </a:spcBef>
              <a:buClrTx/>
              <a:buNone/>
            </a:pPr>
            <a:endParaRPr lang="uk-UA" altLang="en-US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0 800 505 501 (</a:t>
            </a:r>
            <a:r>
              <a:rPr lang="uk-UA" altLang="en-US" b="1" dirty="0">
                <a:solidFill>
                  <a:srgbClr val="C00000"/>
                </a:solidFill>
                <a:latin typeface="Calibri" pitchFamily="34" charset="0"/>
              </a:rPr>
              <a:t>безкоштовно зі стаціонарних</a:t>
            </a: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uk-UA" altLang="en-US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527 (</a:t>
            </a:r>
            <a:r>
              <a:rPr lang="uk-UA" altLang="en-US" b="1" dirty="0">
                <a:solidFill>
                  <a:srgbClr val="C00000"/>
                </a:solidFill>
                <a:latin typeface="Calibri" pitchFamily="34" charset="0"/>
              </a:rPr>
              <a:t>безкоштовно з мобільних</a:t>
            </a: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uk-UA" altLang="en-US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endParaRPr lang="uk-UA" altLang="en-US" b="1" dirty="0">
              <a:solidFill>
                <a:srgbClr val="C00000"/>
              </a:solidFill>
              <a:latin typeface="Calibri" pitchFamily="34" charset="0"/>
              <a:hlinkClick r:id="rId2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  <a:hlinkClick r:id="rId2"/>
              </a:rPr>
              <a:t>www.527.org.ua</a:t>
            </a: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endParaRPr lang="uk-UA" dirty="0"/>
          </a:p>
        </p:txBody>
      </p:sp>
      <p:pic>
        <p:nvPicPr>
          <p:cNvPr id="5" name="Picture 2" descr="http://stoptrafficking.org/sites/all/themes/mom/img/fac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06084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20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1A325F-696A-4516-AC90-1A084CD81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6" y="836712"/>
            <a:ext cx="5472608" cy="4142426"/>
          </a:xfrm>
          <a:prstGeom prst="rect">
            <a:avLst/>
          </a:prstGeom>
        </p:spPr>
      </p:pic>
      <p:sp>
        <p:nvSpPr>
          <p:cNvPr id="7" name="Объект 1">
            <a:extLst>
              <a:ext uri="{FF2B5EF4-FFF2-40B4-BE49-F238E27FC236}">
                <a16:creationId xmlns:a16="http://schemas.microsoft.com/office/drawing/2014/main" id="{86FDD875-E3A3-43BC-9797-52AD7001EF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8200" y="5805264"/>
            <a:ext cx="7867600" cy="67592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uk-UA" altLang="en-US" b="1" dirty="0">
                <a:latin typeface="Calibri" pitchFamily="34" charset="0"/>
              </a:rPr>
              <a:t>ДЯКУЮ ЗА УВАГУ</a:t>
            </a:r>
            <a:endParaRPr lang="en-US" altLang="en-US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6984775" cy="49685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67724E5-DE06-4D13-9D25-954A860EFD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/>
          <a:stretch/>
        </p:blipFill>
        <p:spPr>
          <a:xfrm>
            <a:off x="1403648" y="0"/>
            <a:ext cx="6120680" cy="68468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D6459AF-36A4-4447-9DD4-8B3AE3F79A1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040560" cy="68588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&quot;Протидія торгівлі людьми в Україні в період війни&quot;">
            <a:extLst>
              <a:ext uri="{FF2B5EF4-FFF2-40B4-BE49-F238E27FC236}">
                <a16:creationId xmlns:a16="http://schemas.microsoft.com/office/drawing/2014/main" id="{30C92807-7AEA-485F-9A66-32D1DB91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7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0EDF41-8AB7-493A-AAB9-DBF0DFD63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33" y="0"/>
            <a:ext cx="56759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E3D2E6-F0A3-4C88-B159-E89E28AA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563</TotalTime>
  <Words>749</Words>
  <Application>Microsoft Office PowerPoint</Application>
  <PresentationFormat>Екран (4:3)</PresentationFormat>
  <Paragraphs>66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2" baseType="lpstr">
      <vt:lpstr>Bookman Old Style</vt:lpstr>
      <vt:lpstr>Calibri</vt:lpstr>
      <vt:lpstr>Cambria</vt:lpstr>
      <vt:lpstr>Courier New</vt:lpstr>
      <vt:lpstr>Gill Sans MT</vt:lpstr>
      <vt:lpstr>Times New Roman</vt:lpstr>
      <vt:lpstr>Wingdings</vt:lpstr>
      <vt:lpstr>Wingdings 3</vt:lpstr>
      <vt:lpstr>Начальная</vt:lpstr>
      <vt:lpstr>Запобігання та протидія торгівлі людьми: програма, загальні положення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Існуючи дані про масштаби торгівлі людьми</vt:lpstr>
      <vt:lpstr>За даними Міжнародної організації з міграції в України</vt:lpstr>
      <vt:lpstr>Масштаби торгівлі людьми</vt:lpstr>
      <vt:lpstr>Ситуація в Україні</vt:lpstr>
      <vt:lpstr>Війна і українці</vt:lpstr>
      <vt:lpstr>Міністерство соціальної політики, 2022</vt:lpstr>
      <vt:lpstr>Згідно досліджень, проведених МОМ:</vt:lpstr>
      <vt:lpstr>Кількість виявлених постраждалих осіб</vt:lpstr>
      <vt:lpstr>ГРУПИ РИЗИКУ, ( особливо в умовах війни)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Протидія торгівлі людьми в Україні в період війни</dc:title>
  <dc:creator>User</dc:creator>
  <cp:lastModifiedBy>Молчанова Оксана Олександрівна</cp:lastModifiedBy>
  <cp:revision>57</cp:revision>
  <dcterms:created xsi:type="dcterms:W3CDTF">2022-09-26T08:32:21Z</dcterms:created>
  <dcterms:modified xsi:type="dcterms:W3CDTF">2025-04-24T08:22:45Z</dcterms:modified>
</cp:coreProperties>
</file>