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bin" pitchFamily="2" charset="0"/>
      <p:regular r:id="rId13"/>
      <p:bold r:id="rId14"/>
      <p:italic r:id="rId15"/>
      <p:boldItalic r:id="rId16"/>
    </p:embeddedFont>
    <p:embeddedFont>
      <p:font typeface="Unbounded" pitchFamily="2" charset="-52"/>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JxZuEm72UAWR68p3ck8klmXRm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font" Target="fonts/font6.fntdata" /><Relationship Id="rId3" Type="http://schemas.openxmlformats.org/officeDocument/2006/relationships/slide" Target="slides/slide2.xml" /><Relationship Id="rId21" Type="http://customschemas.google.com/relationships/presentationmetadata" Target="metadata"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font" Target="fonts/font5.fntdata"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4.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font" Target="fonts/font3.fntdata" /><Relationship Id="rId23"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71850" y="1097275"/>
            <a:ext cx="5486650" cy="5486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822950" y="6949425"/>
            <a:ext cx="6583675" cy="65836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Добрий день, шановні присутні!</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Сьогодні я хочу розповісти вам про роботу студентського самоврядування мого улюбленого МПФК. Роботу підготували студенти: Татаренко Єгор Денисович, та Фірюлін Артем Олександрович. Науковий керівник: Забабуріна Наталя Вікторівна, заступник директора з виховної роботи та кандидат педагогічних наук</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Студентське самоврядування створене і працює згідно Положення про студентське самоврядування Миколаївського політехнічного фахового коледжу, та керується Законом України «Про вищу освіту» (стаття 38), нормативно-правовими документами Міністерства освіти і науки України, департаментом освіти і науки Миколаївської обласної державної адміністрації, Статутом навчального закладу, рішеннями Студентської ради.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 name="Google Shape;50;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Висновок: Отже, в нашому коледжі перед студентами розкривається широке поле діяльності. Крім розкриття індивідуальних здібностей у навчанні, спорті та мистецтві, вони мають можливість випробувати свої якості організаторів та керівників, набуті для цього необхідні здібності та навички роботи. Саме такі фахівці можуть бути конкурентоспроможними, саме від них залежить економічний та політичний розвиток і майбутнє нашої держави. Систематичне набуття знань, навичок і досвіду формує фундамент успішної кар’єри і особистого зростання. Активна участь у житті освітнього простору готує нас до викликів сучасного світу та дає змогу стати лідерами у різних сферах діяльності.</a:t>
            </a:r>
            <a:endParaRPr/>
          </a:p>
          <a:p>
            <a:pPr marL="0" marR="0" lvl="0" indent="0" algn="l" rtl="0">
              <a:lnSpc>
                <a:spcPct val="107000"/>
              </a:lnSpc>
              <a:spcBef>
                <a:spcPts val="800"/>
              </a:spcBef>
              <a:spcAft>
                <a:spcPts val="0"/>
              </a:spcAft>
              <a:buNone/>
            </a:pPr>
            <a:r>
              <a:rPr lang="en-US" sz="1200">
                <a:solidFill>
                  <a:schemeClr val="dk1"/>
                </a:solidFill>
                <a:latin typeface="Calibri"/>
                <a:ea typeface="Calibri"/>
                <a:cs typeface="Calibri"/>
                <a:sym typeface="Calibri"/>
              </a:rPr>
              <a:t>Дякую за увагу!</a:t>
            </a:r>
            <a:endParaRPr sz="1200">
              <a:solidFill>
                <a:schemeClr val="dk1"/>
              </a:solidFill>
              <a:latin typeface="Calibri"/>
              <a:ea typeface="Calibri"/>
              <a:cs typeface="Calibri"/>
              <a:sym typeface="Calibri"/>
            </a:endParaRPr>
          </a:p>
        </p:txBody>
      </p:sp>
      <p:sp>
        <p:nvSpPr>
          <p:cNvPr id="214" name="Google Shape;214;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10</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Студенти мого коледжу мають гарантоване державою право на особисту або через своїх представників участь у студентському самоврядуванні, в обговоренні та вирішенні питань удосконалення навчально-виховного процесу, умов рейтингових конкурсів, науково-дослідної роботи, організації дозвілля, побуту тощо.</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 name="Google Shape;59;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Головним завданням студентського самоврядування є підвищення ефективності навчання, активізація самостійної творчої діяльності студентів у навчальному процесі; формування потреби в засвоєнні актуальних наукових проблем з обраної спеціальності; виховання відповідальності студентських колективів за дисципліну праці, за ствердження моральних позицій особистості і колективів; розвиток і розширення ініціативи студентських колективів в організації громадянського виховання, подальше ствердження демократичного способу життя і взаємної вимогливості</a:t>
            </a:r>
            <a:endParaRPr sz="1200">
              <a:solidFill>
                <a:schemeClr val="dk1"/>
              </a:solidFill>
              <a:latin typeface="Calibri"/>
              <a:ea typeface="Calibri"/>
              <a:cs typeface="Calibri"/>
              <a:sym typeface="Calibri"/>
            </a:endParaRPr>
          </a:p>
        </p:txBody>
      </p:sp>
      <p:sp>
        <p:nvSpPr>
          <p:cNvPr id="77" name="Google Shape;77;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В нашому коледжі кожен семестр проводяться зустрічі з директором та адміністрацією коледжу, де вирішуються питання навчально-виховної, культурно-освітньої, фізкультурно-масової частин. Це можливість висловлювати свою думку, надавати свої пропозиції, та і просто поспілкуватися. </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Представники студентського самоврядування беруть участь у роботі педагогічної ради, стипендіальної комісії, та приймальної комісії. Студентська рада розглядає, вносить пропозиції та погоджує положення, які приймаються в коледжі, а також вносить пропозиції щодо оновлення та модернізації освітньо-професійної програми.</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У коледжі надається можливість студентам реалізовувати себе як особистість, тому що вони не лише навчаються, а й беруть активну участь у громадському житті коледжу. </a:t>
            </a:r>
            <a:endParaRPr/>
          </a:p>
          <a:p>
            <a:pPr marL="0" marR="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94" name="Google Shape;94;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В МПФК створений центр навчання студентського активу «Стань лідером» для активних та ідейних студентів, які мають бажання стати членом Студентського самоврядування. В основу діяльності  центру «Стань лідером» покладене знайомство студентів із загальними інтересами, методами та цілями роботи Студентської ради. Програма центру включає в себе:</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Заняття з психології: передбачають в собі вивчення психологічних основ спілкування, сприяють розвитку самосвідомості з метою зміни самого себе і корекції поведінки та заохочення особистісного росту та розвитку.</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Тренінги з конфліктології: на яких студенти матимуть змогу навчитися вирішувати конфліктні ситуації і приймати правильні рішення.</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Заняття з акторської майстерності: тут студенти зможуть отримати вміння впевнено тримати себе під час публічного виступу, грамотно формулювати  та висловлювати свою думку, стануть більш комунікабельними.</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Заняття з документознавства: тут студенти ознайомляться з документами, які допоможуть в роботі студентської ради.</a:t>
            </a:r>
            <a:endParaRPr/>
          </a:p>
          <a:p>
            <a:pPr marL="0" marR="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110" name="Google Shape;110;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Основна мета створення центру навчання «Стань лідером» є підготовка осіб, які стануть лідерами в суспільстві, здатними брати активну участь у громадському житті, приносити позитивні зміни та сприяти розвитку свого навчального закладу.</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Як показує наш досвід роботи, ефективними нормами роботи центру навчання «Стань лідером» є вміло організовані диспути і дискусії, які допомагають молодій людині не тільки висловити свої погляди і переконання, а й зіставляти з позиціями опонентів, відстоювати свою точку зору. </a:t>
            </a:r>
            <a:endParaRPr sz="1200">
              <a:solidFill>
                <a:schemeClr val="dk1"/>
              </a:solidFill>
              <a:latin typeface="Calibri"/>
              <a:ea typeface="Calibri"/>
              <a:cs typeface="Calibri"/>
              <a:sym typeface="Calibri"/>
            </a:endParaRPr>
          </a:p>
        </p:txBody>
      </p:sp>
      <p:sp>
        <p:nvSpPr>
          <p:cNvPr id="130" name="Google Shape;130;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«Героями не народжуються, ними стають», з метою військово-патріотичного виховання відбулися й надалі продовжуються зустрічі студентського активу «Стань лідером» з випускниками-захисницями Батьківщини. </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Такі зустрічі допомагають молодому поколінню краще розуміти реальність війни, виховують патріотами і дають усвідомлення важливості миру та безпеки. Краще зрозуміти військових, мати можливість їм подякувати.</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Центр «Стань лідером» також проводить зустрічі з творчими особистостями, з працівниками правоохоронних органів, з представниками гуманітарних організацій (Norwegian People’s Aid).</a:t>
            </a:r>
            <a:endParaRPr/>
          </a:p>
          <a:p>
            <a:pPr marL="0" marR="0" lvl="0" indent="0" algn="l" rtl="0">
              <a:lnSpc>
                <a:spcPct val="107000"/>
              </a:lnSpc>
              <a:spcBef>
                <a:spcPts val="800"/>
              </a:spcBef>
              <a:spcAft>
                <a:spcPts val="0"/>
              </a:spcAft>
              <a:buNone/>
            </a:pPr>
            <a:endParaRPr sz="1200">
              <a:solidFill>
                <a:schemeClr val="dk1"/>
              </a:solidFill>
              <a:latin typeface="Calibri"/>
              <a:ea typeface="Calibri"/>
              <a:cs typeface="Calibri"/>
              <a:sym typeface="Calibri"/>
            </a:endParaRPr>
          </a:p>
        </p:txBody>
      </p:sp>
      <p:sp>
        <p:nvSpPr>
          <p:cNvPr id="151" name="Google Shape;151;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У нашому коледжі запроваджено дистанційну форму навчання, наразі ми використовуємо найновіші інновації, для комунікування викладачів та студентів заради спільної роботи, проведення позакласних заходів, тренінгів, зустрічей з адміністрацією коледжу, вирішуючи разом робочі питання.</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Ми проводимо виховні роботи та залучаємо студентів до Всеукраїнських флешмобів, таких як: «Ми нащадки Кобзаря», де висвітлюється патріотизм українського народу, популяризується творчість Тараса Григоровича Шевченка серед студентів; «Всеукраїнський флешмоб на підтримку ЗСУ», задля підняття духу наших громадян та Захисників України; «Всеукраїнський радіодиктант національної єдності», демонструючи свою прихильність до української мови та культури</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МПФК активно впроваджує різноманітні проекти, спрямовані на покращення освітнього процесу та забезпечення безпеки студентів. </a:t>
            </a:r>
            <a:endParaRPr/>
          </a:p>
          <a:p>
            <a:pPr marL="0" marR="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166" name="Google Shape;166;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Коледж забезпечує соціальну підтримку своїх студентів через систему стипендій та премій. </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Якщо студент через певні обставини потребує матеріальної допомоги, він може звернутися до профспілкового комітету, написати заяву, та після розгляду членами студентської профспілки, отримати виплату. Після проведень змагань, олімпіад та конкурсів він також може звернутися для отримання грошового заохочення. </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Однією з важливих функцій органів студентського самоврядування, спрямованих на вдосконалення навчально-виховного процесу, є організація співробітництва зі студентами інших вищих навчальних закладів та молодіжними організаціями, що сприяє розвитку впевненості в собі, взаємозбагаченню професійним і життєвим досвідом, обміну знаннями та ідеями. Формуються в майбутніх лідерах навички співпраці з керівниками та виконавцями різного рівня, збільшується коло партнерів - однодумців, і водночас студенти досягають власних цілей, йдучи на компроміс та вміло наполягаючи на своїх інтересах. </a:t>
            </a:r>
            <a:endParaRPr/>
          </a:p>
          <a:p>
            <a:pPr marL="0" marR="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194" name="Google Shape;194;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master">
  <p:cSld name="Slide 1 master">
    <p:bg>
      <p:bgPr>
        <a:solidFill>
          <a:srgbClr val="000000"/>
        </a:solidFill>
        <a:effectLst/>
      </p:bgPr>
    </p:bg>
    <p:spTree>
      <p:nvGrpSpPr>
        <p:cNvPr id="1" name="Shape 6"/>
        <p:cNvGrpSpPr/>
        <p:nvPr/>
      </p:nvGrpSpPr>
      <p:grpSpPr>
        <a:xfrm>
          <a:off x="0" y="0"/>
          <a:ext cx="0" cy="0"/>
          <a:chOff x="0" y="0"/>
          <a:chExt cx="0" cy="0"/>
        </a:xfrm>
      </p:grpSpPr>
      <p:pic>
        <p:nvPicPr>
          <p:cNvPr id="7" name="Google Shape;7;p12"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8" name="Google Shape;8;p12"/>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2"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master">
  <p:cSld name="Slide 10 master">
    <p:bg>
      <p:bgPr>
        <a:solidFill>
          <a:srgbClr val="000000"/>
        </a:solidFill>
        <a:effectLst/>
      </p:bgPr>
    </p:bg>
    <p:spTree>
      <p:nvGrpSpPr>
        <p:cNvPr id="1" name="Shape 42"/>
        <p:cNvGrpSpPr/>
        <p:nvPr/>
      </p:nvGrpSpPr>
      <p:grpSpPr>
        <a:xfrm>
          <a:off x="0" y="0"/>
          <a:ext cx="0" cy="0"/>
          <a:chOff x="0" y="0"/>
          <a:chExt cx="0" cy="0"/>
        </a:xfrm>
      </p:grpSpPr>
      <p:pic>
        <p:nvPicPr>
          <p:cNvPr id="43" name="Google Shape;43;p21"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44" name="Google Shape;44;p21"/>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21"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46"/>
        <p:cNvGrpSpPr/>
        <p:nvPr/>
      </p:nvGrpSpPr>
      <p:grpSpPr>
        <a:xfrm>
          <a:off x="0" y="0"/>
          <a:ext cx="0" cy="0"/>
          <a:chOff x="0" y="0"/>
          <a:chExt cx="0" cy="0"/>
        </a:xfrm>
      </p:grpSpPr>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master">
  <p:cSld name="Slide 2 master">
    <p:bg>
      <p:bgPr>
        <a:solidFill>
          <a:srgbClr val="000000"/>
        </a:solidFill>
        <a:effectLst/>
      </p:bgPr>
    </p:bg>
    <p:spTree>
      <p:nvGrpSpPr>
        <p:cNvPr id="1" name="Shape 10"/>
        <p:cNvGrpSpPr/>
        <p:nvPr/>
      </p:nvGrpSpPr>
      <p:grpSpPr>
        <a:xfrm>
          <a:off x="0" y="0"/>
          <a:ext cx="0" cy="0"/>
          <a:chOff x="0" y="0"/>
          <a:chExt cx="0" cy="0"/>
        </a:xfrm>
      </p:grpSpPr>
      <p:pic>
        <p:nvPicPr>
          <p:cNvPr id="11" name="Google Shape;11;p13"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12" name="Google Shape;12;p13"/>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3"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master">
  <p:cSld name="Slide 3 master">
    <p:bg>
      <p:bgPr>
        <a:solidFill>
          <a:srgbClr val="000000"/>
        </a:solidFill>
        <a:effectLst/>
      </p:bgPr>
    </p:bg>
    <p:spTree>
      <p:nvGrpSpPr>
        <p:cNvPr id="1" name="Shape 14"/>
        <p:cNvGrpSpPr/>
        <p:nvPr/>
      </p:nvGrpSpPr>
      <p:grpSpPr>
        <a:xfrm>
          <a:off x="0" y="0"/>
          <a:ext cx="0" cy="0"/>
          <a:chOff x="0" y="0"/>
          <a:chExt cx="0" cy="0"/>
        </a:xfrm>
      </p:grpSpPr>
      <p:pic>
        <p:nvPicPr>
          <p:cNvPr id="15" name="Google Shape;15;p14"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16" name="Google Shape;16;p14"/>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14"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master">
  <p:cSld name="Slide 4 master">
    <p:bg>
      <p:bgPr>
        <a:solidFill>
          <a:srgbClr val="000000"/>
        </a:solidFill>
        <a:effectLst/>
      </p:bgPr>
    </p:bg>
    <p:spTree>
      <p:nvGrpSpPr>
        <p:cNvPr id="1" name="Shape 18"/>
        <p:cNvGrpSpPr/>
        <p:nvPr/>
      </p:nvGrpSpPr>
      <p:grpSpPr>
        <a:xfrm>
          <a:off x="0" y="0"/>
          <a:ext cx="0" cy="0"/>
          <a:chOff x="0" y="0"/>
          <a:chExt cx="0" cy="0"/>
        </a:xfrm>
      </p:grpSpPr>
      <p:pic>
        <p:nvPicPr>
          <p:cNvPr id="19" name="Google Shape;19;p15"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20" name="Google Shape;20;p15"/>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15"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master">
  <p:cSld name="Slide 5 master">
    <p:bg>
      <p:bgPr>
        <a:solidFill>
          <a:srgbClr val="000000"/>
        </a:solidFill>
        <a:effectLst/>
      </p:bgPr>
    </p:bg>
    <p:spTree>
      <p:nvGrpSpPr>
        <p:cNvPr id="1" name="Shape 22"/>
        <p:cNvGrpSpPr/>
        <p:nvPr/>
      </p:nvGrpSpPr>
      <p:grpSpPr>
        <a:xfrm>
          <a:off x="0" y="0"/>
          <a:ext cx="0" cy="0"/>
          <a:chOff x="0" y="0"/>
          <a:chExt cx="0" cy="0"/>
        </a:xfrm>
      </p:grpSpPr>
      <p:pic>
        <p:nvPicPr>
          <p:cNvPr id="23" name="Google Shape;23;p16"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24" name="Google Shape;24;p16"/>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16"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master">
  <p:cSld name="Slide 6 master">
    <p:bg>
      <p:bgPr>
        <a:solidFill>
          <a:srgbClr val="000000"/>
        </a:solidFill>
        <a:effectLst/>
      </p:bgPr>
    </p:bg>
    <p:spTree>
      <p:nvGrpSpPr>
        <p:cNvPr id="1" name="Shape 26"/>
        <p:cNvGrpSpPr/>
        <p:nvPr/>
      </p:nvGrpSpPr>
      <p:grpSpPr>
        <a:xfrm>
          <a:off x="0" y="0"/>
          <a:ext cx="0" cy="0"/>
          <a:chOff x="0" y="0"/>
          <a:chExt cx="0" cy="0"/>
        </a:xfrm>
      </p:grpSpPr>
      <p:pic>
        <p:nvPicPr>
          <p:cNvPr id="27" name="Google Shape;27;p17"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28" name="Google Shape;28;p17"/>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17"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master">
  <p:cSld name="Slide 7 master">
    <p:bg>
      <p:bgPr>
        <a:solidFill>
          <a:srgbClr val="000000"/>
        </a:solidFill>
        <a:effectLst/>
      </p:bgPr>
    </p:bg>
    <p:spTree>
      <p:nvGrpSpPr>
        <p:cNvPr id="1" name="Shape 30"/>
        <p:cNvGrpSpPr/>
        <p:nvPr/>
      </p:nvGrpSpPr>
      <p:grpSpPr>
        <a:xfrm>
          <a:off x="0" y="0"/>
          <a:ext cx="0" cy="0"/>
          <a:chOff x="0" y="0"/>
          <a:chExt cx="0" cy="0"/>
        </a:xfrm>
      </p:grpSpPr>
      <p:pic>
        <p:nvPicPr>
          <p:cNvPr id="31" name="Google Shape;31;p18"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32" name="Google Shape;32;p18"/>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18"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master">
  <p:cSld name="Slide 8 master">
    <p:bg>
      <p:bgPr>
        <a:solidFill>
          <a:srgbClr val="000000"/>
        </a:solidFill>
        <a:effectLst/>
      </p:bgPr>
    </p:bg>
    <p:spTree>
      <p:nvGrpSpPr>
        <p:cNvPr id="1" name="Shape 34"/>
        <p:cNvGrpSpPr/>
        <p:nvPr/>
      </p:nvGrpSpPr>
      <p:grpSpPr>
        <a:xfrm>
          <a:off x="0" y="0"/>
          <a:ext cx="0" cy="0"/>
          <a:chOff x="0" y="0"/>
          <a:chExt cx="0" cy="0"/>
        </a:xfrm>
      </p:grpSpPr>
      <p:pic>
        <p:nvPicPr>
          <p:cNvPr id="35" name="Google Shape;35;p19"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36" name="Google Shape;36;p19"/>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19"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master">
  <p:cSld name="Slide 9 master">
    <p:bg>
      <p:bgPr>
        <a:solidFill>
          <a:srgbClr val="000000"/>
        </a:solidFill>
        <a:effectLst/>
      </p:bgPr>
    </p:bg>
    <p:spTree>
      <p:nvGrpSpPr>
        <p:cNvPr id="1" name="Shape 38"/>
        <p:cNvGrpSpPr/>
        <p:nvPr/>
      </p:nvGrpSpPr>
      <p:grpSpPr>
        <a:xfrm>
          <a:off x="0" y="0"/>
          <a:ext cx="0" cy="0"/>
          <a:chOff x="0" y="0"/>
          <a:chExt cx="0" cy="0"/>
        </a:xfrm>
      </p:grpSpPr>
      <p:pic>
        <p:nvPicPr>
          <p:cNvPr id="39" name="Google Shape;39;p20"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40" name="Google Shape;40;p20"/>
          <p:cNvSpPr/>
          <p:nvPr/>
        </p:nvSpPr>
        <p:spPr>
          <a:xfrm>
            <a:off x="0" y="0"/>
            <a:ext cx="14630400" cy="8229600"/>
          </a:xfrm>
          <a:prstGeom prst="rect">
            <a:avLst/>
          </a:prstGeom>
          <a:solidFill>
            <a:srgbClr val="11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20"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10.xml" /><Relationship Id="rId1" Type="http://schemas.openxmlformats.org/officeDocument/2006/relationships/slideLayout" Target="../slideLayouts/slideLayout10.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3.xml" /><Relationship Id="rId4" Type="http://schemas.openxmlformats.org/officeDocument/2006/relationships/image" Target="../media/image4.png"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notesSlide" Target="../notesSlides/notesSlide5.xml" /><Relationship Id="rId1" Type="http://schemas.openxmlformats.org/officeDocument/2006/relationships/slideLayout" Target="../slideLayouts/slideLayout5.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6.xml" /><Relationship Id="rId1" Type="http://schemas.openxmlformats.org/officeDocument/2006/relationships/slideLayout" Target="../slideLayouts/slideLayout6.xml" /><Relationship Id="rId6" Type="http://schemas.openxmlformats.org/officeDocument/2006/relationships/image" Target="../media/image4.png" /><Relationship Id="rId5" Type="http://schemas.openxmlformats.org/officeDocument/2006/relationships/image" Target="../media/image17.png" /><Relationship Id="rId4" Type="http://schemas.openxmlformats.org/officeDocument/2006/relationships/image" Target="../media/image16.png" /></Relationships>
</file>

<file path=ppt/slides/_rels/slide7.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4.png" /><Relationship Id="rId2" Type="http://schemas.openxmlformats.org/officeDocument/2006/relationships/notesSlide" Target="../notesSlides/notesSlide7.xml" /><Relationship Id="rId1" Type="http://schemas.openxmlformats.org/officeDocument/2006/relationships/slideLayout" Target="../slideLayouts/slideLayout7.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9.png" /></Relationships>
</file>

<file path=ppt/slides/_rels/slide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8.xml"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3" Type="http://schemas.openxmlformats.org/officeDocument/2006/relationships/image" Target="../media/image23.png" /><Relationship Id="rId7" Type="http://schemas.openxmlformats.org/officeDocument/2006/relationships/image" Target="../media/image4.png" /><Relationship Id="rId2" Type="http://schemas.openxmlformats.org/officeDocument/2006/relationships/notesSlide" Target="../notesSlides/notesSlide9.xml" /><Relationship Id="rId1" Type="http://schemas.openxmlformats.org/officeDocument/2006/relationships/slideLayout" Target="../slideLayouts/slideLayout9.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2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53" name="Google Shape;53;p1"/>
          <p:cNvSpPr/>
          <p:nvPr/>
        </p:nvSpPr>
        <p:spPr>
          <a:xfrm>
            <a:off x="6300799" y="2457096"/>
            <a:ext cx="7515300" cy="2053200"/>
          </a:xfrm>
          <a:prstGeom prst="rect">
            <a:avLst/>
          </a:prstGeom>
          <a:noFill/>
          <a:ln>
            <a:noFill/>
          </a:ln>
        </p:spPr>
        <p:txBody>
          <a:bodyPr spcFirstLastPara="1" wrap="square" lIns="0" tIns="0" rIns="0" bIns="0" anchor="t" anchorCtr="0">
            <a:noAutofit/>
          </a:bodyPr>
          <a:lstStyle/>
          <a:p>
            <a:pPr marL="0" marR="0" lvl="0" indent="0" algn="ctr" rtl="0">
              <a:lnSpc>
                <a:spcPct val="124418"/>
              </a:lnSpc>
              <a:spcBef>
                <a:spcPts val="0"/>
              </a:spcBef>
              <a:spcAft>
                <a:spcPts val="0"/>
              </a:spcAft>
              <a:buClr>
                <a:srgbClr val="FFFFFF"/>
              </a:buClr>
              <a:buSzPts val="4300"/>
              <a:buFont typeface="Unbounded"/>
              <a:buNone/>
            </a:pPr>
            <a:r>
              <a:rPr lang="en-US" sz="4300" b="0" i="0" u="none" strike="noStrike" cap="none">
                <a:solidFill>
                  <a:srgbClr val="FFFFFF"/>
                </a:solidFill>
                <a:latin typeface="Unbounded"/>
                <a:ea typeface="Unbounded"/>
                <a:cs typeface="Unbounded"/>
                <a:sym typeface="Unbounded"/>
              </a:rPr>
              <a:t>Студентське самоврядування</a:t>
            </a:r>
            <a:endParaRPr/>
          </a:p>
          <a:p>
            <a:pPr marL="0" marR="0" lvl="0" indent="0" algn="ctr" rtl="0">
              <a:lnSpc>
                <a:spcPct val="124418"/>
              </a:lnSpc>
              <a:spcBef>
                <a:spcPts val="0"/>
              </a:spcBef>
              <a:spcAft>
                <a:spcPts val="0"/>
              </a:spcAft>
              <a:buClr>
                <a:srgbClr val="FFFFFF"/>
              </a:buClr>
              <a:buSzPts val="4300"/>
              <a:buFont typeface="Unbounded"/>
              <a:buNone/>
            </a:pPr>
            <a:r>
              <a:rPr lang="en-US" sz="4300" b="0" i="0" u="none" strike="noStrike" cap="none">
                <a:solidFill>
                  <a:srgbClr val="FFFFFF"/>
                </a:solidFill>
                <a:latin typeface="Unbounded"/>
                <a:ea typeface="Unbounded"/>
                <a:cs typeface="Unbounded"/>
                <a:sym typeface="Unbounded"/>
              </a:rPr>
              <a:t>в МПФК</a:t>
            </a:r>
            <a:endParaRPr sz="4300" b="0" i="0" u="none" strike="noStrike" cap="none">
              <a:solidFill>
                <a:schemeClr val="dk1"/>
              </a:solidFill>
              <a:latin typeface="Calibri"/>
              <a:ea typeface="Calibri"/>
              <a:cs typeface="Calibri"/>
              <a:sym typeface="Calibri"/>
            </a:endParaRPr>
          </a:p>
        </p:txBody>
      </p:sp>
      <p:sp>
        <p:nvSpPr>
          <p:cNvPr id="54" name="Google Shape;54;p1"/>
          <p:cNvSpPr txBox="1"/>
          <p:nvPr/>
        </p:nvSpPr>
        <p:spPr>
          <a:xfrm>
            <a:off x="5486450" y="4785847"/>
            <a:ext cx="9144000" cy="25872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100000"/>
              </a:lnSpc>
              <a:spcBef>
                <a:spcPts val="0"/>
              </a:spcBef>
              <a:spcAft>
                <a:spcPts val="0"/>
              </a:spcAft>
              <a:buClr>
                <a:srgbClr val="CAD6DE"/>
              </a:buClr>
              <a:buSzPct val="100000"/>
              <a:buFont typeface="Arial"/>
              <a:buNone/>
            </a:pPr>
            <a:r>
              <a:rPr lang="en-US" sz="1800" b="0" i="0" u="none" strike="noStrike" cap="none">
                <a:solidFill>
                  <a:srgbClr val="CAD6DE"/>
                </a:solidFill>
                <a:latin typeface="Calibri"/>
                <a:ea typeface="Calibri"/>
                <a:cs typeface="Calibri"/>
                <a:sym typeface="Calibri"/>
              </a:rPr>
              <a:t>Підготували студенти </a:t>
            </a:r>
            <a:endParaRPr/>
          </a:p>
          <a:p>
            <a:pPr marL="0" marR="0" lvl="0" indent="0" algn="ctr" rtl="0">
              <a:lnSpc>
                <a:spcPct val="100000"/>
              </a:lnSpc>
              <a:spcBef>
                <a:spcPts val="1200"/>
              </a:spcBef>
              <a:spcAft>
                <a:spcPts val="0"/>
              </a:spcAft>
              <a:buClr>
                <a:srgbClr val="CAD6DE"/>
              </a:buClr>
              <a:buSzPct val="100000"/>
              <a:buFont typeface="Arial"/>
              <a:buNone/>
            </a:pPr>
            <a:r>
              <a:rPr lang="en-US" sz="1800" b="0" i="0" u="none" strike="noStrike" cap="none">
                <a:solidFill>
                  <a:srgbClr val="CAD6DE"/>
                </a:solidFill>
                <a:latin typeface="Calibri"/>
                <a:ea typeface="Calibri"/>
                <a:cs typeface="Calibri"/>
                <a:sym typeface="Calibri"/>
              </a:rPr>
              <a:t>Миколаївського політехнічного фахового коледжу:</a:t>
            </a:r>
            <a:endParaRPr/>
          </a:p>
          <a:p>
            <a:pPr marL="0" marR="0" lvl="0" indent="0" algn="ctr" rtl="0">
              <a:lnSpc>
                <a:spcPct val="100000"/>
              </a:lnSpc>
              <a:spcBef>
                <a:spcPts val="1200"/>
              </a:spcBef>
              <a:spcAft>
                <a:spcPts val="0"/>
              </a:spcAft>
              <a:buClr>
                <a:srgbClr val="CAD6DE"/>
              </a:buClr>
              <a:buSzPct val="100000"/>
              <a:buFont typeface="Arial"/>
              <a:buNone/>
            </a:pPr>
            <a:r>
              <a:rPr lang="en-US" sz="1800" b="0" i="0" u="none" strike="noStrike" cap="none">
                <a:solidFill>
                  <a:srgbClr val="CAD6DE"/>
                </a:solidFill>
                <a:latin typeface="Calibri"/>
                <a:ea typeface="Calibri"/>
                <a:cs typeface="Calibri"/>
                <a:sym typeface="Calibri"/>
              </a:rPr>
              <a:t>ТАТАРЕНКО Єгор Денисович,</a:t>
            </a:r>
            <a:endParaRPr/>
          </a:p>
          <a:p>
            <a:pPr marL="0" marR="0" lvl="0" indent="0" algn="ctr" rtl="0">
              <a:lnSpc>
                <a:spcPct val="100000"/>
              </a:lnSpc>
              <a:spcBef>
                <a:spcPts val="1200"/>
              </a:spcBef>
              <a:spcAft>
                <a:spcPts val="0"/>
              </a:spcAft>
              <a:buClr>
                <a:srgbClr val="CAD6DE"/>
              </a:buClr>
              <a:buSzPct val="100000"/>
              <a:buFont typeface="Arial"/>
              <a:buNone/>
            </a:pPr>
            <a:r>
              <a:rPr lang="en-US" sz="1800" b="0" i="0" u="none" strike="noStrike" cap="none">
                <a:solidFill>
                  <a:srgbClr val="CAD6DE"/>
                </a:solidFill>
                <a:latin typeface="Calibri"/>
                <a:ea typeface="Calibri"/>
                <a:cs typeface="Calibri"/>
                <a:sym typeface="Calibri"/>
              </a:rPr>
              <a:t>ФІРЮЛІН Артем Олександрович, </a:t>
            </a:r>
            <a:endParaRPr/>
          </a:p>
          <a:p>
            <a:pPr marL="0" marR="0" lvl="0" indent="0" algn="ctr" rtl="0">
              <a:lnSpc>
                <a:spcPct val="100000"/>
              </a:lnSpc>
              <a:spcBef>
                <a:spcPts val="1200"/>
              </a:spcBef>
              <a:spcAft>
                <a:spcPts val="0"/>
              </a:spcAft>
              <a:buClr>
                <a:srgbClr val="CAD6DE"/>
              </a:buClr>
              <a:buSzPct val="100000"/>
              <a:buFont typeface="Arial"/>
              <a:buNone/>
            </a:pPr>
            <a:r>
              <a:rPr lang="en-US" sz="1800" b="0" i="0" u="none" strike="noStrike" cap="none">
                <a:solidFill>
                  <a:srgbClr val="CAD6DE"/>
                </a:solidFill>
                <a:latin typeface="Calibri"/>
                <a:ea typeface="Calibri"/>
                <a:cs typeface="Calibri"/>
                <a:sym typeface="Calibri"/>
              </a:rPr>
              <a:t>Науковий керівник: ЗАБАБУРІНА Наталя Вікторівна</a:t>
            </a:r>
            <a:endParaRPr/>
          </a:p>
          <a:p>
            <a:pPr marL="0" marR="0" lvl="0" indent="0" algn="ctr" rtl="0">
              <a:lnSpc>
                <a:spcPct val="90000"/>
              </a:lnSpc>
              <a:spcBef>
                <a:spcPts val="1200"/>
              </a:spcBef>
              <a:spcAft>
                <a:spcPts val="0"/>
              </a:spcAft>
              <a:buClr>
                <a:schemeClr val="dk1"/>
              </a:buClr>
              <a:buSzPct val="100000"/>
              <a:buFont typeface="Arial"/>
              <a:buNone/>
            </a:pPr>
            <a:endParaRPr sz="2400" b="0" i="0" u="none" strike="noStrike" cap="none">
              <a:solidFill>
                <a:srgbClr val="FFFFFF"/>
              </a:solidFill>
              <a:latin typeface="Trebuchet MS"/>
              <a:ea typeface="Trebuchet MS"/>
              <a:cs typeface="Trebuchet MS"/>
              <a:sym typeface="Trebuchet MS"/>
            </a:endParaRPr>
          </a:p>
          <a:p>
            <a:pPr marL="0" marR="0" lvl="0" indent="0" algn="r" rtl="0">
              <a:lnSpc>
                <a:spcPct val="90000"/>
              </a:lnSpc>
              <a:spcBef>
                <a:spcPts val="1200"/>
              </a:spcBef>
              <a:spcAft>
                <a:spcPts val="0"/>
              </a:spcAft>
              <a:buClr>
                <a:schemeClr val="dk1"/>
              </a:buClr>
              <a:buSzPct val="100000"/>
              <a:buFont typeface="Arial"/>
              <a:buNone/>
            </a:pPr>
            <a:endParaRPr sz="2400" b="0" i="0" u="none" strike="noStrike" cap="none">
              <a:solidFill>
                <a:srgbClr val="FFFFFF"/>
              </a:solidFill>
              <a:latin typeface="Trebuchet MS"/>
              <a:ea typeface="Trebuchet MS"/>
              <a:cs typeface="Trebuchet MS"/>
              <a:sym typeface="Trebuchet MS"/>
            </a:endParaRPr>
          </a:p>
        </p:txBody>
      </p:sp>
      <p:pic>
        <p:nvPicPr>
          <p:cNvPr id="55" name="Google Shape;55;p1"/>
          <p:cNvPicPr preferRelativeResize="0"/>
          <p:nvPr/>
        </p:nvPicPr>
        <p:blipFill rotWithShape="1">
          <a:blip r:embed="rId4">
            <a:alphaModFix/>
          </a:blip>
          <a:srcRect/>
          <a:stretch/>
        </p:blipFill>
        <p:spPr>
          <a:xfrm>
            <a:off x="12592050" y="7648575"/>
            <a:ext cx="2038350" cy="581025"/>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0"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217" name="Google Shape;217;p10"/>
          <p:cNvSpPr/>
          <p:nvPr/>
        </p:nvSpPr>
        <p:spPr>
          <a:xfrm>
            <a:off x="790932" y="787479"/>
            <a:ext cx="5317331" cy="664607"/>
          </a:xfrm>
          <a:prstGeom prst="rect">
            <a:avLst/>
          </a:prstGeom>
          <a:noFill/>
          <a:ln>
            <a:noFill/>
          </a:ln>
        </p:spPr>
        <p:txBody>
          <a:bodyPr spcFirstLastPara="1" wrap="square" lIns="0" tIns="0" rIns="0" bIns="0" anchor="t" anchorCtr="0">
            <a:noAutofit/>
          </a:bodyPr>
          <a:lstStyle/>
          <a:p>
            <a:pPr marL="0" marR="0" lvl="0" indent="0" algn="l" rtl="0">
              <a:lnSpc>
                <a:spcPct val="125301"/>
              </a:lnSpc>
              <a:spcBef>
                <a:spcPts val="0"/>
              </a:spcBef>
              <a:spcAft>
                <a:spcPts val="0"/>
              </a:spcAft>
              <a:buClr>
                <a:srgbClr val="FFFFFF"/>
              </a:buClr>
              <a:buSzPts val="4150"/>
              <a:buFont typeface="Unbounded"/>
              <a:buNone/>
            </a:pPr>
            <a:r>
              <a:rPr lang="en-US" sz="4150">
                <a:solidFill>
                  <a:srgbClr val="FFFFFF"/>
                </a:solidFill>
                <a:latin typeface="Unbounded"/>
                <a:ea typeface="Unbounded"/>
                <a:cs typeface="Unbounded"/>
                <a:sym typeface="Unbounded"/>
              </a:rPr>
              <a:t>Висновок:</a:t>
            </a:r>
            <a:endParaRPr sz="4150">
              <a:solidFill>
                <a:schemeClr val="dk1"/>
              </a:solidFill>
              <a:latin typeface="Calibri"/>
              <a:ea typeface="Calibri"/>
              <a:cs typeface="Calibri"/>
              <a:sym typeface="Calibri"/>
            </a:endParaRPr>
          </a:p>
        </p:txBody>
      </p:sp>
      <p:sp>
        <p:nvSpPr>
          <p:cNvPr id="218" name="Google Shape;218;p10"/>
          <p:cNvSpPr/>
          <p:nvPr/>
        </p:nvSpPr>
        <p:spPr>
          <a:xfrm>
            <a:off x="790932" y="1791057"/>
            <a:ext cx="7562136" cy="2004179"/>
          </a:xfrm>
          <a:prstGeom prst="roundRect">
            <a:avLst>
              <a:gd name="adj" fmla="val 1691"/>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1016913" y="2017038"/>
            <a:ext cx="6666548" cy="332303"/>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AD6DE"/>
              </a:buClr>
              <a:buSzPts val="2050"/>
              <a:buFont typeface="Unbounded"/>
              <a:buNone/>
            </a:pPr>
            <a:r>
              <a:rPr lang="en-US" sz="2050">
                <a:solidFill>
                  <a:srgbClr val="CAD6DE"/>
                </a:solidFill>
                <a:latin typeface="Unbounded"/>
                <a:ea typeface="Unbounded"/>
                <a:cs typeface="Unbounded"/>
                <a:sym typeface="Unbounded"/>
              </a:rPr>
              <a:t>Студенти мають широке поле діяльності</a:t>
            </a:r>
            <a:endParaRPr sz="2050">
              <a:solidFill>
                <a:schemeClr val="dk1"/>
              </a:solidFill>
              <a:latin typeface="Calibri"/>
              <a:ea typeface="Calibri"/>
              <a:cs typeface="Calibri"/>
              <a:sym typeface="Calibri"/>
            </a:endParaRPr>
          </a:p>
        </p:txBody>
      </p:sp>
      <p:sp>
        <p:nvSpPr>
          <p:cNvPr id="220" name="Google Shape;220;p10"/>
          <p:cNvSpPr/>
          <p:nvPr/>
        </p:nvSpPr>
        <p:spPr>
          <a:xfrm>
            <a:off x="1016913" y="2484834"/>
            <a:ext cx="7110174" cy="1084421"/>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Розкриття здібностей у навчанні, спорті та мистецтві. Можливість випробувати якості організаторів та керівників. Саме такі фахівці конкурентоспроможні.</a:t>
            </a:r>
            <a:endParaRPr sz="1750">
              <a:solidFill>
                <a:schemeClr val="dk1"/>
              </a:solidFill>
              <a:latin typeface="Calibri"/>
              <a:ea typeface="Calibri"/>
              <a:cs typeface="Calibri"/>
              <a:sym typeface="Calibri"/>
            </a:endParaRPr>
          </a:p>
        </p:txBody>
      </p:sp>
      <p:sp>
        <p:nvSpPr>
          <p:cNvPr id="221" name="Google Shape;221;p10"/>
          <p:cNvSpPr/>
          <p:nvPr/>
        </p:nvSpPr>
        <p:spPr>
          <a:xfrm>
            <a:off x="790932" y="4021217"/>
            <a:ext cx="7562136" cy="3420904"/>
          </a:xfrm>
          <a:prstGeom prst="roundRect">
            <a:avLst>
              <a:gd name="adj" fmla="val 991"/>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1016913" y="4247198"/>
            <a:ext cx="7110174" cy="664607"/>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AD6DE"/>
              </a:buClr>
              <a:buSzPts val="2050"/>
              <a:buFont typeface="Unbounded"/>
              <a:buNone/>
            </a:pPr>
            <a:r>
              <a:rPr lang="en-US" sz="2050">
                <a:solidFill>
                  <a:srgbClr val="CAD6DE"/>
                </a:solidFill>
                <a:latin typeface="Unbounded"/>
                <a:ea typeface="Unbounded"/>
                <a:cs typeface="Unbounded"/>
                <a:sym typeface="Unbounded"/>
              </a:rPr>
              <a:t>Майбутнє студентів відкриває безмежні можливості</a:t>
            </a:r>
            <a:endParaRPr sz="2050">
              <a:solidFill>
                <a:schemeClr val="dk1"/>
              </a:solidFill>
              <a:latin typeface="Calibri"/>
              <a:ea typeface="Calibri"/>
              <a:cs typeface="Calibri"/>
              <a:sym typeface="Calibri"/>
            </a:endParaRPr>
          </a:p>
        </p:txBody>
      </p:sp>
      <p:sp>
        <p:nvSpPr>
          <p:cNvPr id="223" name="Google Shape;223;p10"/>
          <p:cNvSpPr/>
          <p:nvPr/>
        </p:nvSpPr>
        <p:spPr>
          <a:xfrm>
            <a:off x="1016913" y="5047298"/>
            <a:ext cx="7110174" cy="2168843"/>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для самореалізації та внеску у розвиток суспільства. Систематичне набуття знань, навичок і досвіду формує фундамент успішної кар’єри і особистого зростання. Активна участь у житті освітнього простору готує їх до викликів сучасного світу та дає змогу стати лідерами у різних сферах діяльності.</a:t>
            </a:r>
            <a:endParaRPr sz="1750">
              <a:solidFill>
                <a:schemeClr val="dk1"/>
              </a:solidFill>
              <a:latin typeface="Calibri"/>
              <a:ea typeface="Calibri"/>
              <a:cs typeface="Calibri"/>
              <a:sym typeface="Calibri"/>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2"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62" name="Google Shape;62;p2"/>
          <p:cNvSpPr/>
          <p:nvPr/>
        </p:nvSpPr>
        <p:spPr>
          <a:xfrm>
            <a:off x="788194" y="948095"/>
            <a:ext cx="5353883" cy="662226"/>
          </a:xfrm>
          <a:prstGeom prst="rect">
            <a:avLst/>
          </a:prstGeom>
          <a:noFill/>
          <a:ln>
            <a:noFill/>
          </a:ln>
        </p:spPr>
        <p:txBody>
          <a:bodyPr spcFirstLastPara="1" wrap="square" lIns="0" tIns="0" rIns="0" bIns="0" anchor="t" anchorCtr="0">
            <a:noAutofit/>
          </a:bodyPr>
          <a:lstStyle/>
          <a:p>
            <a:pPr marL="0" marR="0" lvl="0" indent="0" algn="l" rtl="0">
              <a:lnSpc>
                <a:spcPct val="125301"/>
              </a:lnSpc>
              <a:spcBef>
                <a:spcPts val="0"/>
              </a:spcBef>
              <a:spcAft>
                <a:spcPts val="0"/>
              </a:spcAft>
              <a:buClr>
                <a:srgbClr val="FFFFFF"/>
              </a:buClr>
              <a:buSzPts val="4150"/>
              <a:buFont typeface="Unbounded"/>
              <a:buNone/>
            </a:pPr>
            <a:r>
              <a:rPr lang="en-US" sz="4150">
                <a:solidFill>
                  <a:srgbClr val="FFFFFF"/>
                </a:solidFill>
                <a:latin typeface="Unbounded"/>
                <a:ea typeface="Unbounded"/>
                <a:cs typeface="Unbounded"/>
                <a:sym typeface="Unbounded"/>
              </a:rPr>
              <a:t>Права студентів</a:t>
            </a:r>
            <a:endParaRPr sz="4150">
              <a:solidFill>
                <a:schemeClr val="dk1"/>
              </a:solidFill>
              <a:latin typeface="Calibri"/>
              <a:ea typeface="Calibri"/>
              <a:cs typeface="Calibri"/>
              <a:sym typeface="Calibri"/>
            </a:endParaRPr>
          </a:p>
        </p:txBody>
      </p:sp>
      <p:pic>
        <p:nvPicPr>
          <p:cNvPr id="63" name="Google Shape;63;p2" descr="preencoded.png"/>
          <p:cNvPicPr preferRelativeResize="0"/>
          <p:nvPr/>
        </p:nvPicPr>
        <p:blipFill rotWithShape="1">
          <a:blip r:embed="rId4">
            <a:alphaModFix/>
          </a:blip>
          <a:srcRect/>
          <a:stretch/>
        </p:blipFill>
        <p:spPr>
          <a:xfrm>
            <a:off x="788194" y="1948101"/>
            <a:ext cx="562928" cy="562927"/>
          </a:xfrm>
          <a:prstGeom prst="rect">
            <a:avLst/>
          </a:prstGeom>
          <a:noFill/>
          <a:ln>
            <a:noFill/>
          </a:ln>
        </p:spPr>
      </p:pic>
      <p:sp>
        <p:nvSpPr>
          <p:cNvPr id="64" name="Google Shape;64;p2"/>
          <p:cNvSpPr/>
          <p:nvPr/>
        </p:nvSpPr>
        <p:spPr>
          <a:xfrm>
            <a:off x="788194" y="2736175"/>
            <a:ext cx="2297311" cy="993338"/>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AD6DE"/>
              </a:buClr>
              <a:buSzPts val="2050"/>
              <a:buFont typeface="Unbounded"/>
              <a:buNone/>
            </a:pPr>
            <a:r>
              <a:rPr lang="en-US" sz="2050">
                <a:solidFill>
                  <a:srgbClr val="CAD6DE"/>
                </a:solidFill>
                <a:latin typeface="Unbounded"/>
                <a:ea typeface="Unbounded"/>
                <a:cs typeface="Unbounded"/>
                <a:sym typeface="Unbounded"/>
              </a:rPr>
              <a:t>Участь в самоврядуванні</a:t>
            </a:r>
            <a:endParaRPr sz="2050">
              <a:solidFill>
                <a:schemeClr val="dk1"/>
              </a:solidFill>
              <a:latin typeface="Calibri"/>
              <a:ea typeface="Calibri"/>
              <a:cs typeface="Calibri"/>
              <a:sym typeface="Calibri"/>
            </a:endParaRPr>
          </a:p>
        </p:txBody>
      </p:sp>
      <p:sp>
        <p:nvSpPr>
          <p:cNvPr id="65" name="Google Shape;65;p2"/>
          <p:cNvSpPr/>
          <p:nvPr/>
        </p:nvSpPr>
        <p:spPr>
          <a:xfrm>
            <a:off x="788194" y="3864531"/>
            <a:ext cx="2297311" cy="1440656"/>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Особиста або через представників участь у самоврядуванні.</a:t>
            </a:r>
            <a:endParaRPr sz="1750">
              <a:solidFill>
                <a:schemeClr val="dk1"/>
              </a:solidFill>
              <a:latin typeface="Calibri"/>
              <a:ea typeface="Calibri"/>
              <a:cs typeface="Calibri"/>
              <a:sym typeface="Calibri"/>
            </a:endParaRPr>
          </a:p>
        </p:txBody>
      </p:sp>
      <p:pic>
        <p:nvPicPr>
          <p:cNvPr id="66" name="Google Shape;66;p2" descr="preencoded.png"/>
          <p:cNvPicPr preferRelativeResize="0"/>
          <p:nvPr/>
        </p:nvPicPr>
        <p:blipFill rotWithShape="1">
          <a:blip r:embed="rId5">
            <a:alphaModFix/>
          </a:blip>
          <a:srcRect/>
          <a:stretch/>
        </p:blipFill>
        <p:spPr>
          <a:xfrm>
            <a:off x="3423285" y="1948101"/>
            <a:ext cx="562928" cy="562927"/>
          </a:xfrm>
          <a:prstGeom prst="rect">
            <a:avLst/>
          </a:prstGeom>
          <a:noFill/>
          <a:ln>
            <a:noFill/>
          </a:ln>
        </p:spPr>
      </p:pic>
      <p:sp>
        <p:nvSpPr>
          <p:cNvPr id="67" name="Google Shape;67;p2"/>
          <p:cNvSpPr/>
          <p:nvPr/>
        </p:nvSpPr>
        <p:spPr>
          <a:xfrm>
            <a:off x="3423285" y="2736175"/>
            <a:ext cx="2297311" cy="662226"/>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AD6DE"/>
              </a:buClr>
              <a:buSzPts val="2050"/>
              <a:buFont typeface="Unbounded"/>
              <a:buNone/>
            </a:pPr>
            <a:r>
              <a:rPr lang="en-US" sz="2050">
                <a:solidFill>
                  <a:srgbClr val="CAD6DE"/>
                </a:solidFill>
                <a:latin typeface="Unbounded"/>
                <a:ea typeface="Unbounded"/>
                <a:cs typeface="Unbounded"/>
                <a:sym typeface="Unbounded"/>
              </a:rPr>
              <a:t>Обговорення питань</a:t>
            </a:r>
            <a:endParaRPr sz="2050">
              <a:solidFill>
                <a:schemeClr val="dk1"/>
              </a:solidFill>
              <a:latin typeface="Calibri"/>
              <a:ea typeface="Calibri"/>
              <a:cs typeface="Calibri"/>
              <a:sym typeface="Calibri"/>
            </a:endParaRPr>
          </a:p>
        </p:txBody>
      </p:sp>
      <p:sp>
        <p:nvSpPr>
          <p:cNvPr id="68" name="Google Shape;68;p2"/>
          <p:cNvSpPr/>
          <p:nvPr/>
        </p:nvSpPr>
        <p:spPr>
          <a:xfrm>
            <a:off x="3423285" y="3533418"/>
            <a:ext cx="2297311" cy="1800820"/>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Обговорення питань удосконалення навчального процесу.</a:t>
            </a:r>
            <a:endParaRPr sz="1750">
              <a:solidFill>
                <a:schemeClr val="dk1"/>
              </a:solidFill>
              <a:latin typeface="Calibri"/>
              <a:ea typeface="Calibri"/>
              <a:cs typeface="Calibri"/>
              <a:sym typeface="Calibri"/>
            </a:endParaRPr>
          </a:p>
        </p:txBody>
      </p:sp>
      <p:pic>
        <p:nvPicPr>
          <p:cNvPr id="69" name="Google Shape;69;p2" descr="preencoded.png"/>
          <p:cNvPicPr preferRelativeResize="0"/>
          <p:nvPr/>
        </p:nvPicPr>
        <p:blipFill rotWithShape="1">
          <a:blip r:embed="rId6">
            <a:alphaModFix/>
          </a:blip>
          <a:srcRect/>
          <a:stretch/>
        </p:blipFill>
        <p:spPr>
          <a:xfrm>
            <a:off x="6058376" y="1948101"/>
            <a:ext cx="562928" cy="562927"/>
          </a:xfrm>
          <a:prstGeom prst="rect">
            <a:avLst/>
          </a:prstGeom>
          <a:noFill/>
          <a:ln>
            <a:noFill/>
          </a:ln>
        </p:spPr>
      </p:pic>
      <p:sp>
        <p:nvSpPr>
          <p:cNvPr id="70" name="Google Shape;70;p2"/>
          <p:cNvSpPr/>
          <p:nvPr/>
        </p:nvSpPr>
        <p:spPr>
          <a:xfrm>
            <a:off x="6058376" y="2736175"/>
            <a:ext cx="2297430" cy="662226"/>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AD6DE"/>
              </a:buClr>
              <a:buSzPts val="2050"/>
              <a:buFont typeface="Unbounded"/>
              <a:buNone/>
            </a:pPr>
            <a:r>
              <a:rPr lang="en-US" sz="2050">
                <a:solidFill>
                  <a:srgbClr val="CAD6DE"/>
                </a:solidFill>
                <a:latin typeface="Unbounded"/>
                <a:ea typeface="Unbounded"/>
                <a:cs typeface="Unbounded"/>
                <a:sym typeface="Unbounded"/>
              </a:rPr>
              <a:t>Вирішення питань</a:t>
            </a:r>
            <a:endParaRPr sz="2050">
              <a:solidFill>
                <a:schemeClr val="dk1"/>
              </a:solidFill>
              <a:latin typeface="Calibri"/>
              <a:ea typeface="Calibri"/>
              <a:cs typeface="Calibri"/>
              <a:sym typeface="Calibri"/>
            </a:endParaRPr>
          </a:p>
        </p:txBody>
      </p:sp>
      <p:sp>
        <p:nvSpPr>
          <p:cNvPr id="71" name="Google Shape;71;p2"/>
          <p:cNvSpPr/>
          <p:nvPr/>
        </p:nvSpPr>
        <p:spPr>
          <a:xfrm>
            <a:off x="6058376" y="3533418"/>
            <a:ext cx="2297430" cy="1080492"/>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Вирішення питань організації дозвілля та побуту.</a:t>
            </a:r>
            <a:endParaRPr sz="1750">
              <a:solidFill>
                <a:schemeClr val="dk1"/>
              </a:solidFill>
              <a:latin typeface="Calibri"/>
              <a:ea typeface="Calibri"/>
              <a:cs typeface="Calibri"/>
              <a:sym typeface="Calibri"/>
            </a:endParaRPr>
          </a:p>
        </p:txBody>
      </p:sp>
      <p:sp>
        <p:nvSpPr>
          <p:cNvPr id="72" name="Google Shape;72;p2"/>
          <p:cNvSpPr/>
          <p:nvPr/>
        </p:nvSpPr>
        <p:spPr>
          <a:xfrm>
            <a:off x="788194" y="5587484"/>
            <a:ext cx="7567612" cy="720328"/>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Студенти мають право захищати свої інтереси і брати участь у формуванні правил навчання та життя в коледжі.</a:t>
            </a:r>
            <a:endParaRPr sz="1750">
              <a:solidFill>
                <a:schemeClr val="dk1"/>
              </a:solidFill>
              <a:latin typeface="Calibri"/>
              <a:ea typeface="Calibri"/>
              <a:cs typeface="Calibri"/>
              <a:sym typeface="Calibri"/>
            </a:endParaRPr>
          </a:p>
        </p:txBody>
      </p:sp>
      <p:sp>
        <p:nvSpPr>
          <p:cNvPr id="73" name="Google Shape;73;p2"/>
          <p:cNvSpPr/>
          <p:nvPr/>
        </p:nvSpPr>
        <p:spPr>
          <a:xfrm>
            <a:off x="788194" y="6561058"/>
            <a:ext cx="7567612" cy="720328"/>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Також вони можуть звертатися до адміністрації з пропозиціями та скаргами, які мають бути розглянуті в установленому порядку.</a:t>
            </a:r>
            <a:endParaRPr sz="1750">
              <a:solidFill>
                <a:schemeClr val="dk1"/>
              </a:solidFill>
              <a:latin typeface="Calibri"/>
              <a:ea typeface="Calibri"/>
              <a:cs typeface="Calibri"/>
              <a:sym typeface="Calibri"/>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3" descr="preencoded.png"/>
          <p:cNvPicPr preferRelativeResize="0"/>
          <p:nvPr/>
        </p:nvPicPr>
        <p:blipFill rotWithShape="1">
          <a:blip r:embed="rId3">
            <a:alphaModFix/>
          </a:blip>
          <a:srcRect/>
          <a:stretch/>
        </p:blipFill>
        <p:spPr>
          <a:xfrm>
            <a:off x="0" y="0"/>
            <a:ext cx="14630400" cy="2842617"/>
          </a:xfrm>
          <a:prstGeom prst="rect">
            <a:avLst/>
          </a:prstGeom>
          <a:noFill/>
          <a:ln>
            <a:noFill/>
          </a:ln>
        </p:spPr>
      </p:pic>
      <p:sp>
        <p:nvSpPr>
          <p:cNvPr id="80" name="Google Shape;80;p3"/>
          <p:cNvSpPr/>
          <p:nvPr/>
        </p:nvSpPr>
        <p:spPr>
          <a:xfrm>
            <a:off x="837724" y="3506272"/>
            <a:ext cx="9094589" cy="668774"/>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4200"/>
              <a:buFont typeface="Unbounded"/>
              <a:buNone/>
            </a:pPr>
            <a:r>
              <a:rPr lang="en-US" sz="4200">
                <a:solidFill>
                  <a:srgbClr val="FFFFFF"/>
                </a:solidFill>
                <a:latin typeface="Unbounded"/>
                <a:ea typeface="Unbounded"/>
                <a:cs typeface="Unbounded"/>
                <a:sym typeface="Unbounded"/>
              </a:rPr>
              <a:t>Завдання самоврядування</a:t>
            </a:r>
            <a:endParaRPr sz="4200">
              <a:solidFill>
                <a:schemeClr val="dk1"/>
              </a:solidFill>
              <a:latin typeface="Calibri"/>
              <a:ea typeface="Calibri"/>
              <a:cs typeface="Calibri"/>
              <a:sym typeface="Calibri"/>
            </a:endParaRPr>
          </a:p>
        </p:txBody>
      </p:sp>
      <p:sp>
        <p:nvSpPr>
          <p:cNvPr id="81" name="Google Shape;81;p3"/>
          <p:cNvSpPr/>
          <p:nvPr/>
        </p:nvSpPr>
        <p:spPr>
          <a:xfrm>
            <a:off x="837724" y="4516160"/>
            <a:ext cx="4166711" cy="3049667"/>
          </a:xfrm>
          <a:prstGeom prst="roundRect">
            <a:avLst>
              <a:gd name="adj" fmla="val 1119"/>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065133" y="4743569"/>
            <a:ext cx="3711893" cy="1002983"/>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AD6DE"/>
              </a:buClr>
              <a:buSzPts val="2100"/>
              <a:buFont typeface="Unbounded"/>
              <a:buNone/>
            </a:pPr>
            <a:r>
              <a:rPr lang="en-US" sz="2100">
                <a:solidFill>
                  <a:srgbClr val="CAD6DE"/>
                </a:solidFill>
                <a:latin typeface="Unbounded"/>
                <a:ea typeface="Unbounded"/>
                <a:cs typeface="Unbounded"/>
                <a:sym typeface="Unbounded"/>
              </a:rPr>
              <a:t>Підвищення ефективності навчання</a:t>
            </a:r>
            <a:endParaRPr sz="2100">
              <a:solidFill>
                <a:schemeClr val="dk1"/>
              </a:solidFill>
              <a:latin typeface="Calibri"/>
              <a:ea typeface="Calibri"/>
              <a:cs typeface="Calibri"/>
              <a:sym typeface="Calibri"/>
            </a:endParaRPr>
          </a:p>
        </p:txBody>
      </p:sp>
      <p:sp>
        <p:nvSpPr>
          <p:cNvPr id="83" name="Google Shape;83;p3"/>
          <p:cNvSpPr/>
          <p:nvPr/>
        </p:nvSpPr>
        <p:spPr>
          <a:xfrm>
            <a:off x="1065133" y="5882997"/>
            <a:ext cx="3711893" cy="145542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Активізація творчої діяльності студентів. Це сприяє кращому засвоєнню матеріалу та розвитку критичного мислення.</a:t>
            </a:r>
            <a:endParaRPr sz="1750">
              <a:solidFill>
                <a:schemeClr val="dk1"/>
              </a:solidFill>
              <a:latin typeface="Calibri"/>
              <a:ea typeface="Calibri"/>
              <a:cs typeface="Calibri"/>
              <a:sym typeface="Calibri"/>
            </a:endParaRPr>
          </a:p>
        </p:txBody>
      </p:sp>
      <p:sp>
        <p:nvSpPr>
          <p:cNvPr id="84" name="Google Shape;84;p3"/>
          <p:cNvSpPr/>
          <p:nvPr/>
        </p:nvSpPr>
        <p:spPr>
          <a:xfrm>
            <a:off x="5231844" y="4516160"/>
            <a:ext cx="4166711" cy="3049667"/>
          </a:xfrm>
          <a:prstGeom prst="roundRect">
            <a:avLst>
              <a:gd name="adj" fmla="val 1119"/>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459254" y="4743569"/>
            <a:ext cx="3711893" cy="668655"/>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AD6DE"/>
              </a:buClr>
              <a:buSzPts val="2100"/>
              <a:buFont typeface="Unbounded"/>
              <a:buNone/>
            </a:pPr>
            <a:r>
              <a:rPr lang="en-US" sz="2100">
                <a:solidFill>
                  <a:srgbClr val="CAD6DE"/>
                </a:solidFill>
                <a:latin typeface="Unbounded"/>
                <a:ea typeface="Unbounded"/>
                <a:cs typeface="Unbounded"/>
                <a:sym typeface="Unbounded"/>
              </a:rPr>
              <a:t>Виховання відповідальності</a:t>
            </a:r>
            <a:endParaRPr sz="2100">
              <a:solidFill>
                <a:schemeClr val="dk1"/>
              </a:solidFill>
              <a:latin typeface="Calibri"/>
              <a:ea typeface="Calibri"/>
              <a:cs typeface="Calibri"/>
              <a:sym typeface="Calibri"/>
            </a:endParaRPr>
          </a:p>
        </p:txBody>
      </p:sp>
      <p:sp>
        <p:nvSpPr>
          <p:cNvPr id="86" name="Google Shape;86;p3"/>
          <p:cNvSpPr/>
          <p:nvPr/>
        </p:nvSpPr>
        <p:spPr>
          <a:xfrm>
            <a:off x="5459254" y="5548670"/>
            <a:ext cx="3711893" cy="145542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Самоврядування формує почуття обов’язку перед колективом і суспільством.</a:t>
            </a:r>
            <a:endParaRPr sz="1750">
              <a:solidFill>
                <a:schemeClr val="dk1"/>
              </a:solidFill>
              <a:latin typeface="Calibri"/>
              <a:ea typeface="Calibri"/>
              <a:cs typeface="Calibri"/>
              <a:sym typeface="Calibri"/>
            </a:endParaRPr>
          </a:p>
        </p:txBody>
      </p:sp>
      <p:sp>
        <p:nvSpPr>
          <p:cNvPr id="87" name="Google Shape;87;p3"/>
          <p:cNvSpPr/>
          <p:nvPr/>
        </p:nvSpPr>
        <p:spPr>
          <a:xfrm>
            <a:off x="9625965" y="4516160"/>
            <a:ext cx="4166711" cy="3049667"/>
          </a:xfrm>
          <a:prstGeom prst="roundRect">
            <a:avLst>
              <a:gd name="adj" fmla="val 1119"/>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853374" y="4743569"/>
            <a:ext cx="3221950" cy="334328"/>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AD6DE"/>
              </a:buClr>
              <a:buSzPts val="2100"/>
              <a:buFont typeface="Unbounded"/>
              <a:buNone/>
            </a:pPr>
            <a:r>
              <a:rPr lang="en-US" sz="2100">
                <a:solidFill>
                  <a:srgbClr val="CAD6DE"/>
                </a:solidFill>
                <a:latin typeface="Unbounded"/>
                <a:ea typeface="Unbounded"/>
                <a:cs typeface="Unbounded"/>
                <a:sym typeface="Unbounded"/>
              </a:rPr>
              <a:t>Розвиток ініціативи</a:t>
            </a:r>
            <a:endParaRPr sz="2100">
              <a:solidFill>
                <a:schemeClr val="dk1"/>
              </a:solidFill>
              <a:latin typeface="Calibri"/>
              <a:ea typeface="Calibri"/>
              <a:cs typeface="Calibri"/>
              <a:sym typeface="Calibri"/>
            </a:endParaRPr>
          </a:p>
        </p:txBody>
      </p:sp>
      <p:sp>
        <p:nvSpPr>
          <p:cNvPr id="89" name="Google Shape;89;p3"/>
          <p:cNvSpPr/>
          <p:nvPr/>
        </p:nvSpPr>
        <p:spPr>
          <a:xfrm>
            <a:off x="9853374" y="5214342"/>
            <a:ext cx="3711893" cy="1819275"/>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Студенти набувають лідерських навичок і вчаться активно впливати на життя коледжу.</a:t>
            </a:r>
            <a:endParaRPr sz="1750">
              <a:solidFill>
                <a:schemeClr val="dk1"/>
              </a:solidFill>
              <a:latin typeface="Calibri"/>
              <a:ea typeface="Calibri"/>
              <a:cs typeface="Calibri"/>
              <a:sym typeface="Calibri"/>
            </a:endParaRPr>
          </a:p>
        </p:txBody>
      </p:sp>
      <p:pic>
        <p:nvPicPr>
          <p:cNvPr id="90" name="Google Shape;90;p3"/>
          <p:cNvPicPr preferRelativeResize="0"/>
          <p:nvPr/>
        </p:nvPicPr>
        <p:blipFill rotWithShape="1">
          <a:blip r:embed="rId4">
            <a:alphaModFix/>
          </a:blip>
          <a:srcRect/>
          <a:stretch/>
        </p:blipFill>
        <p:spPr>
          <a:xfrm>
            <a:off x="12592050" y="7648575"/>
            <a:ext cx="2038350" cy="581025"/>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p:nvPr/>
        </p:nvSpPr>
        <p:spPr>
          <a:xfrm>
            <a:off x="770453" y="756642"/>
            <a:ext cx="8946594" cy="647462"/>
          </a:xfrm>
          <a:prstGeom prst="rect">
            <a:avLst/>
          </a:prstGeom>
          <a:noFill/>
          <a:ln>
            <a:noFill/>
          </a:ln>
        </p:spPr>
        <p:txBody>
          <a:bodyPr spcFirstLastPara="1" wrap="square" lIns="0" tIns="0" rIns="0" bIns="0" anchor="t" anchorCtr="0">
            <a:noAutofit/>
          </a:bodyPr>
          <a:lstStyle/>
          <a:p>
            <a:pPr marL="0" marR="0" lvl="0" indent="0" algn="l" rtl="0">
              <a:lnSpc>
                <a:spcPct val="124691"/>
              </a:lnSpc>
              <a:spcBef>
                <a:spcPts val="0"/>
              </a:spcBef>
              <a:spcAft>
                <a:spcPts val="0"/>
              </a:spcAft>
              <a:buClr>
                <a:srgbClr val="FFFFFF"/>
              </a:buClr>
              <a:buSzPts val="4050"/>
              <a:buFont typeface="Unbounded"/>
              <a:buNone/>
            </a:pPr>
            <a:r>
              <a:rPr lang="en-US" sz="4050">
                <a:solidFill>
                  <a:srgbClr val="FFFFFF"/>
                </a:solidFill>
                <a:latin typeface="Unbounded"/>
                <a:ea typeface="Unbounded"/>
                <a:cs typeface="Unbounded"/>
                <a:sym typeface="Unbounded"/>
              </a:rPr>
              <a:t>Взаємодія з адміністрацією</a:t>
            </a:r>
            <a:endParaRPr sz="4050">
              <a:solidFill>
                <a:schemeClr val="dk1"/>
              </a:solidFill>
              <a:latin typeface="Calibri"/>
              <a:ea typeface="Calibri"/>
              <a:cs typeface="Calibri"/>
              <a:sym typeface="Calibri"/>
            </a:endParaRPr>
          </a:p>
        </p:txBody>
      </p:sp>
      <p:sp>
        <p:nvSpPr>
          <p:cNvPr id="97" name="Google Shape;97;p4"/>
          <p:cNvSpPr/>
          <p:nvPr/>
        </p:nvSpPr>
        <p:spPr>
          <a:xfrm>
            <a:off x="770453" y="1954411"/>
            <a:ext cx="3532227" cy="323612"/>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2000"/>
              <a:buFont typeface="Unbounded"/>
              <a:buNone/>
            </a:pPr>
            <a:r>
              <a:rPr lang="en-US" sz="2000">
                <a:solidFill>
                  <a:srgbClr val="FFFFFF"/>
                </a:solidFill>
                <a:latin typeface="Unbounded"/>
                <a:ea typeface="Unbounded"/>
                <a:cs typeface="Unbounded"/>
                <a:sym typeface="Unbounded"/>
              </a:rPr>
              <a:t>Зустрічі з директором</a:t>
            </a:r>
            <a:endParaRPr sz="2000">
              <a:solidFill>
                <a:schemeClr val="dk1"/>
              </a:solidFill>
              <a:latin typeface="Calibri"/>
              <a:ea typeface="Calibri"/>
              <a:cs typeface="Calibri"/>
              <a:sym typeface="Calibri"/>
            </a:endParaRPr>
          </a:p>
        </p:txBody>
      </p:sp>
      <p:sp>
        <p:nvSpPr>
          <p:cNvPr id="98" name="Google Shape;98;p4"/>
          <p:cNvSpPr/>
          <p:nvPr/>
        </p:nvSpPr>
        <p:spPr>
          <a:xfrm>
            <a:off x="770453" y="2498169"/>
            <a:ext cx="4004667" cy="2817495"/>
          </a:xfrm>
          <a:prstGeom prst="rect">
            <a:avLst/>
          </a:prstGeom>
          <a:noFill/>
          <a:ln>
            <a:noFill/>
          </a:ln>
        </p:spPr>
        <p:txBody>
          <a:bodyPr spcFirstLastPara="1" wrap="square" lIns="0" tIns="0" rIns="0" bIns="0" anchor="t" anchorCtr="0">
            <a:noAutofit/>
          </a:bodyPr>
          <a:lstStyle/>
          <a:p>
            <a:pPr marL="0" marR="0" lvl="0" indent="0" algn="l" rtl="0">
              <a:lnSpc>
                <a:spcPct val="161764"/>
              </a:lnSpc>
              <a:spcBef>
                <a:spcPts val="0"/>
              </a:spcBef>
              <a:spcAft>
                <a:spcPts val="0"/>
              </a:spcAft>
              <a:buClr>
                <a:srgbClr val="CAD6DE"/>
              </a:buClr>
              <a:buSzPts val="1700"/>
              <a:buFont typeface="Cabin"/>
              <a:buNone/>
            </a:pPr>
            <a:r>
              <a:rPr lang="en-US" sz="1700">
                <a:solidFill>
                  <a:srgbClr val="CAD6DE"/>
                </a:solidFill>
                <a:latin typeface="Cabin"/>
                <a:ea typeface="Cabin"/>
                <a:cs typeface="Cabin"/>
                <a:sym typeface="Cabin"/>
              </a:rPr>
              <a:t>Вирішення питань навчально-виховної частини, обговорення планів розвитку коледжу та вдосконалення освітнього процесу. Регулярні сесії дозволяють студентам безпосередньо звертатися з пропозиціями та зауваженнями.</a:t>
            </a:r>
            <a:endParaRPr sz="1700">
              <a:solidFill>
                <a:schemeClr val="dk1"/>
              </a:solidFill>
              <a:latin typeface="Calibri"/>
              <a:ea typeface="Calibri"/>
              <a:cs typeface="Calibri"/>
              <a:sym typeface="Calibri"/>
            </a:endParaRPr>
          </a:p>
        </p:txBody>
      </p:sp>
      <p:sp>
        <p:nvSpPr>
          <p:cNvPr id="99" name="Google Shape;99;p4"/>
          <p:cNvSpPr/>
          <p:nvPr/>
        </p:nvSpPr>
        <p:spPr>
          <a:xfrm>
            <a:off x="770453" y="5513784"/>
            <a:ext cx="4004667" cy="1760934"/>
          </a:xfrm>
          <a:prstGeom prst="rect">
            <a:avLst/>
          </a:prstGeom>
          <a:noFill/>
          <a:ln>
            <a:noFill/>
          </a:ln>
        </p:spPr>
        <p:txBody>
          <a:bodyPr spcFirstLastPara="1" wrap="square" lIns="0" tIns="0" rIns="0" bIns="0" anchor="t" anchorCtr="0">
            <a:noAutofit/>
          </a:bodyPr>
          <a:lstStyle/>
          <a:p>
            <a:pPr marL="0" marR="0" lvl="0" indent="0" algn="l" rtl="0">
              <a:lnSpc>
                <a:spcPct val="161764"/>
              </a:lnSpc>
              <a:spcBef>
                <a:spcPts val="0"/>
              </a:spcBef>
              <a:spcAft>
                <a:spcPts val="0"/>
              </a:spcAft>
              <a:buClr>
                <a:srgbClr val="CAD6DE"/>
              </a:buClr>
              <a:buSzPts val="1700"/>
              <a:buFont typeface="Cabin"/>
              <a:buNone/>
            </a:pPr>
            <a:r>
              <a:rPr lang="en-US" sz="1700">
                <a:solidFill>
                  <a:srgbClr val="CAD6DE"/>
                </a:solidFill>
                <a:latin typeface="Cabin"/>
                <a:ea typeface="Cabin"/>
                <a:cs typeface="Cabin"/>
                <a:sym typeface="Cabin"/>
              </a:rPr>
              <a:t>Це сприяє створенню відкритого діалогу між студентським колективом та адміністрацією, підвищуючи рівень довіри і взаєморозуміння.</a:t>
            </a:r>
            <a:endParaRPr sz="1700">
              <a:solidFill>
                <a:schemeClr val="dk1"/>
              </a:solidFill>
              <a:latin typeface="Calibri"/>
              <a:ea typeface="Calibri"/>
              <a:cs typeface="Calibri"/>
              <a:sym typeface="Calibri"/>
            </a:endParaRPr>
          </a:p>
        </p:txBody>
      </p:sp>
      <p:sp>
        <p:nvSpPr>
          <p:cNvPr id="100" name="Google Shape;100;p4"/>
          <p:cNvSpPr/>
          <p:nvPr/>
        </p:nvSpPr>
        <p:spPr>
          <a:xfrm>
            <a:off x="5319713" y="1954411"/>
            <a:ext cx="2689384" cy="323612"/>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2000"/>
              <a:buFont typeface="Unbounded"/>
              <a:buNone/>
            </a:pPr>
            <a:r>
              <a:rPr lang="en-US" sz="2000">
                <a:solidFill>
                  <a:srgbClr val="FFFFFF"/>
                </a:solidFill>
                <a:latin typeface="Unbounded"/>
                <a:ea typeface="Unbounded"/>
                <a:cs typeface="Unbounded"/>
                <a:sym typeface="Unbounded"/>
              </a:rPr>
              <a:t>Участь у комісіях</a:t>
            </a:r>
            <a:endParaRPr sz="2000">
              <a:solidFill>
                <a:schemeClr val="dk1"/>
              </a:solidFill>
              <a:latin typeface="Calibri"/>
              <a:ea typeface="Calibri"/>
              <a:cs typeface="Calibri"/>
              <a:sym typeface="Calibri"/>
            </a:endParaRPr>
          </a:p>
        </p:txBody>
      </p:sp>
      <p:sp>
        <p:nvSpPr>
          <p:cNvPr id="101" name="Google Shape;101;p4"/>
          <p:cNvSpPr/>
          <p:nvPr/>
        </p:nvSpPr>
        <p:spPr>
          <a:xfrm>
            <a:off x="5319713" y="2498169"/>
            <a:ext cx="4004667" cy="2817495"/>
          </a:xfrm>
          <a:prstGeom prst="rect">
            <a:avLst/>
          </a:prstGeom>
          <a:noFill/>
          <a:ln>
            <a:noFill/>
          </a:ln>
        </p:spPr>
        <p:txBody>
          <a:bodyPr spcFirstLastPara="1" wrap="square" lIns="0" tIns="0" rIns="0" bIns="0" anchor="t" anchorCtr="0">
            <a:noAutofit/>
          </a:bodyPr>
          <a:lstStyle/>
          <a:p>
            <a:pPr marL="0" marR="0" lvl="0" indent="0" algn="l" rtl="0">
              <a:lnSpc>
                <a:spcPct val="161764"/>
              </a:lnSpc>
              <a:spcBef>
                <a:spcPts val="0"/>
              </a:spcBef>
              <a:spcAft>
                <a:spcPts val="0"/>
              </a:spcAft>
              <a:buClr>
                <a:srgbClr val="CAD6DE"/>
              </a:buClr>
              <a:buSzPts val="1700"/>
              <a:buFont typeface="Cabin"/>
              <a:buNone/>
            </a:pPr>
            <a:r>
              <a:rPr lang="en-US" sz="1700">
                <a:solidFill>
                  <a:srgbClr val="CAD6DE"/>
                </a:solidFill>
                <a:latin typeface="Cabin"/>
                <a:ea typeface="Cabin"/>
                <a:cs typeface="Cabin"/>
                <a:sym typeface="Cabin"/>
              </a:rPr>
              <a:t>Педагогічна, стипендіальна та приймальна комісії забезпечують студентам можливість брати участь у прийнятті важливих коледжевих рішень. Участь у цих комісіях допомагає краще розуміти процеси організації навчання та соціальної підтримки.</a:t>
            </a:r>
            <a:endParaRPr sz="1700">
              <a:solidFill>
                <a:schemeClr val="dk1"/>
              </a:solidFill>
              <a:latin typeface="Calibri"/>
              <a:ea typeface="Calibri"/>
              <a:cs typeface="Calibri"/>
              <a:sym typeface="Calibri"/>
            </a:endParaRPr>
          </a:p>
        </p:txBody>
      </p:sp>
      <p:sp>
        <p:nvSpPr>
          <p:cNvPr id="102" name="Google Shape;102;p4"/>
          <p:cNvSpPr/>
          <p:nvPr/>
        </p:nvSpPr>
        <p:spPr>
          <a:xfrm>
            <a:off x="5319713" y="5513784"/>
            <a:ext cx="4004667" cy="1760934"/>
          </a:xfrm>
          <a:prstGeom prst="rect">
            <a:avLst/>
          </a:prstGeom>
          <a:noFill/>
          <a:ln>
            <a:noFill/>
          </a:ln>
        </p:spPr>
        <p:txBody>
          <a:bodyPr spcFirstLastPara="1" wrap="square" lIns="0" tIns="0" rIns="0" bIns="0" anchor="t" anchorCtr="0">
            <a:noAutofit/>
          </a:bodyPr>
          <a:lstStyle/>
          <a:p>
            <a:pPr marL="0" marR="0" lvl="0" indent="0" algn="l" rtl="0">
              <a:lnSpc>
                <a:spcPct val="161764"/>
              </a:lnSpc>
              <a:spcBef>
                <a:spcPts val="0"/>
              </a:spcBef>
              <a:spcAft>
                <a:spcPts val="0"/>
              </a:spcAft>
              <a:buClr>
                <a:srgbClr val="CAD6DE"/>
              </a:buClr>
              <a:buSzPts val="1700"/>
              <a:buFont typeface="Cabin"/>
              <a:buNone/>
            </a:pPr>
            <a:r>
              <a:rPr lang="en-US" sz="1700">
                <a:solidFill>
                  <a:srgbClr val="CAD6DE"/>
                </a:solidFill>
                <a:latin typeface="Cabin"/>
                <a:ea typeface="Cabin"/>
                <a:cs typeface="Cabin"/>
                <a:sym typeface="Cabin"/>
              </a:rPr>
              <a:t>Студенти можуть впливати на формування правил, які стосуються їхнього навчання та побуту, а також сприяти розвитку прозорості в коледжі.</a:t>
            </a:r>
            <a:endParaRPr sz="1700">
              <a:solidFill>
                <a:schemeClr val="dk1"/>
              </a:solidFill>
              <a:latin typeface="Calibri"/>
              <a:ea typeface="Calibri"/>
              <a:cs typeface="Calibri"/>
              <a:sym typeface="Calibri"/>
            </a:endParaRPr>
          </a:p>
        </p:txBody>
      </p:sp>
      <p:sp>
        <p:nvSpPr>
          <p:cNvPr id="103" name="Google Shape;103;p4"/>
          <p:cNvSpPr/>
          <p:nvPr/>
        </p:nvSpPr>
        <p:spPr>
          <a:xfrm>
            <a:off x="9868972" y="1954411"/>
            <a:ext cx="3694033" cy="323612"/>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2000"/>
              <a:buFont typeface="Unbounded"/>
              <a:buNone/>
            </a:pPr>
            <a:r>
              <a:rPr lang="en-US" sz="2000">
                <a:solidFill>
                  <a:srgbClr val="FFFFFF"/>
                </a:solidFill>
                <a:latin typeface="Unbounded"/>
                <a:ea typeface="Unbounded"/>
                <a:cs typeface="Unbounded"/>
                <a:sym typeface="Unbounded"/>
              </a:rPr>
              <a:t>Реалізація особистості</a:t>
            </a:r>
            <a:endParaRPr sz="2000">
              <a:solidFill>
                <a:schemeClr val="dk1"/>
              </a:solidFill>
              <a:latin typeface="Calibri"/>
              <a:ea typeface="Calibri"/>
              <a:cs typeface="Calibri"/>
              <a:sym typeface="Calibri"/>
            </a:endParaRPr>
          </a:p>
        </p:txBody>
      </p:sp>
      <p:sp>
        <p:nvSpPr>
          <p:cNvPr id="104" name="Google Shape;104;p4"/>
          <p:cNvSpPr/>
          <p:nvPr/>
        </p:nvSpPr>
        <p:spPr>
          <a:xfrm>
            <a:off x="9868972" y="2498169"/>
            <a:ext cx="4004667" cy="2465308"/>
          </a:xfrm>
          <a:prstGeom prst="rect">
            <a:avLst/>
          </a:prstGeom>
          <a:noFill/>
          <a:ln>
            <a:noFill/>
          </a:ln>
        </p:spPr>
        <p:txBody>
          <a:bodyPr spcFirstLastPara="1" wrap="square" lIns="0" tIns="0" rIns="0" bIns="0" anchor="t" anchorCtr="0">
            <a:noAutofit/>
          </a:bodyPr>
          <a:lstStyle/>
          <a:p>
            <a:pPr marL="0" marR="0" lvl="0" indent="0" algn="l" rtl="0">
              <a:lnSpc>
                <a:spcPct val="161764"/>
              </a:lnSpc>
              <a:spcBef>
                <a:spcPts val="0"/>
              </a:spcBef>
              <a:spcAft>
                <a:spcPts val="0"/>
              </a:spcAft>
              <a:buClr>
                <a:srgbClr val="CAD6DE"/>
              </a:buClr>
              <a:buSzPts val="1700"/>
              <a:buFont typeface="Cabin"/>
              <a:buNone/>
            </a:pPr>
            <a:r>
              <a:rPr lang="en-US" sz="1700">
                <a:solidFill>
                  <a:srgbClr val="CAD6DE"/>
                </a:solidFill>
                <a:latin typeface="Cabin"/>
                <a:ea typeface="Cabin"/>
                <a:cs typeface="Cabin"/>
                <a:sym typeface="Cabin"/>
              </a:rPr>
              <a:t>Активна участь у громадському житті коледжу дозволяє студентам розвивати лідерські якості, організовувати заходи та ініціювати соціальні проекти. Це створює сприятливі умови для особистісного і професійного зростання.</a:t>
            </a:r>
            <a:endParaRPr sz="1700">
              <a:solidFill>
                <a:schemeClr val="dk1"/>
              </a:solidFill>
              <a:latin typeface="Calibri"/>
              <a:ea typeface="Calibri"/>
              <a:cs typeface="Calibri"/>
              <a:sym typeface="Calibri"/>
            </a:endParaRPr>
          </a:p>
        </p:txBody>
      </p:sp>
      <p:sp>
        <p:nvSpPr>
          <p:cNvPr id="105" name="Google Shape;105;p4"/>
          <p:cNvSpPr/>
          <p:nvPr/>
        </p:nvSpPr>
        <p:spPr>
          <a:xfrm>
            <a:off x="9868972" y="5161598"/>
            <a:ext cx="4004667" cy="1760934"/>
          </a:xfrm>
          <a:prstGeom prst="rect">
            <a:avLst/>
          </a:prstGeom>
          <a:noFill/>
          <a:ln>
            <a:noFill/>
          </a:ln>
        </p:spPr>
        <p:txBody>
          <a:bodyPr spcFirstLastPara="1" wrap="square" lIns="0" tIns="0" rIns="0" bIns="0" anchor="t" anchorCtr="0">
            <a:noAutofit/>
          </a:bodyPr>
          <a:lstStyle/>
          <a:p>
            <a:pPr marL="0" marR="0" lvl="0" indent="0" algn="l" rtl="0">
              <a:lnSpc>
                <a:spcPct val="161764"/>
              </a:lnSpc>
              <a:spcBef>
                <a:spcPts val="0"/>
              </a:spcBef>
              <a:spcAft>
                <a:spcPts val="0"/>
              </a:spcAft>
              <a:buClr>
                <a:srgbClr val="CAD6DE"/>
              </a:buClr>
              <a:buSzPts val="1700"/>
              <a:buFont typeface="Cabin"/>
              <a:buNone/>
            </a:pPr>
            <a:r>
              <a:rPr lang="en-US" sz="1700">
                <a:solidFill>
                  <a:srgbClr val="CAD6DE"/>
                </a:solidFill>
                <a:latin typeface="Cabin"/>
                <a:ea typeface="Cabin"/>
                <a:cs typeface="Cabin"/>
                <a:sym typeface="Cabin"/>
              </a:rPr>
              <a:t>Такі можливості мотивують студентів бути відповідальними громадянами та активними учасниками колективу, що позитивно впливає на загальний клімат у навчальному закладі.</a:t>
            </a:r>
            <a:endParaRPr sz="1700">
              <a:solidFill>
                <a:schemeClr val="dk1"/>
              </a:solidFill>
              <a:latin typeface="Calibri"/>
              <a:ea typeface="Calibri"/>
              <a:cs typeface="Calibri"/>
              <a:sym typeface="Calibri"/>
            </a:endParaRPr>
          </a:p>
        </p:txBody>
      </p:sp>
      <p:pic>
        <p:nvPicPr>
          <p:cNvPr id="106" name="Google Shape;106;p4"/>
          <p:cNvPicPr preferRelativeResize="0"/>
          <p:nvPr/>
        </p:nvPicPr>
        <p:blipFill rotWithShape="1">
          <a:blip r:embed="rId3">
            <a:alphaModFix/>
          </a:blip>
          <a:srcRect/>
          <a:stretch/>
        </p:blipFill>
        <p:spPr>
          <a:xfrm>
            <a:off x="12592050" y="7648575"/>
            <a:ext cx="2038350" cy="581025"/>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5"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113" name="Google Shape;113;p5"/>
          <p:cNvSpPr/>
          <p:nvPr/>
        </p:nvSpPr>
        <p:spPr>
          <a:xfrm>
            <a:off x="6324124" y="1673423"/>
            <a:ext cx="7468553" cy="915114"/>
          </a:xfrm>
          <a:prstGeom prst="rect">
            <a:avLst/>
          </a:prstGeom>
          <a:noFill/>
          <a:ln>
            <a:noFill/>
          </a:ln>
        </p:spPr>
        <p:txBody>
          <a:bodyPr spcFirstLastPara="1" wrap="square" lIns="0" tIns="0" rIns="0" bIns="0" anchor="t" anchorCtr="0">
            <a:noAutofit/>
          </a:bodyPr>
          <a:lstStyle/>
          <a:p>
            <a:pPr marL="0" marR="0" lvl="0" indent="0" algn="l" rtl="0">
              <a:lnSpc>
                <a:spcPct val="126315"/>
              </a:lnSpc>
              <a:spcBef>
                <a:spcPts val="0"/>
              </a:spcBef>
              <a:spcAft>
                <a:spcPts val="0"/>
              </a:spcAft>
              <a:buClr>
                <a:srgbClr val="FFFFFF"/>
              </a:buClr>
              <a:buSzPts val="2850"/>
              <a:buFont typeface="Unbounded"/>
              <a:buNone/>
            </a:pPr>
            <a:r>
              <a:rPr lang="en-US" sz="2850">
                <a:solidFill>
                  <a:srgbClr val="FFFFFF"/>
                </a:solidFill>
                <a:latin typeface="Unbounded"/>
                <a:ea typeface="Unbounded"/>
                <a:cs typeface="Unbounded"/>
                <a:sym typeface="Unbounded"/>
              </a:rPr>
              <a:t>Центр навчання «Стань лідером»</a:t>
            </a:r>
            <a:endParaRPr sz="2850">
              <a:solidFill>
                <a:schemeClr val="dk1"/>
              </a:solidFill>
              <a:latin typeface="Calibri"/>
              <a:ea typeface="Calibri"/>
              <a:cs typeface="Calibri"/>
              <a:sym typeface="Calibri"/>
            </a:endParaRPr>
          </a:p>
        </p:txBody>
      </p:sp>
      <p:pic>
        <p:nvPicPr>
          <p:cNvPr id="114" name="Google Shape;114;p5" descr="preencoded.png"/>
          <p:cNvPicPr preferRelativeResize="0"/>
          <p:nvPr/>
        </p:nvPicPr>
        <p:blipFill rotWithShape="1">
          <a:blip r:embed="rId4">
            <a:alphaModFix/>
          </a:blip>
          <a:srcRect/>
          <a:stretch/>
        </p:blipFill>
        <p:spPr>
          <a:xfrm>
            <a:off x="6324124" y="2821900"/>
            <a:ext cx="777954" cy="933569"/>
          </a:xfrm>
          <a:prstGeom prst="rect">
            <a:avLst/>
          </a:prstGeom>
          <a:noFill/>
          <a:ln>
            <a:noFill/>
          </a:ln>
        </p:spPr>
      </p:pic>
      <p:sp>
        <p:nvSpPr>
          <p:cNvPr id="115" name="Google Shape;115;p5"/>
          <p:cNvSpPr/>
          <p:nvPr/>
        </p:nvSpPr>
        <p:spPr>
          <a:xfrm>
            <a:off x="7335441" y="2977396"/>
            <a:ext cx="1830467" cy="228719"/>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Психологія</a:t>
            </a:r>
            <a:endParaRPr sz="1400">
              <a:solidFill>
                <a:schemeClr val="dk1"/>
              </a:solidFill>
              <a:latin typeface="Calibri"/>
              <a:ea typeface="Calibri"/>
              <a:cs typeface="Calibri"/>
              <a:sym typeface="Calibri"/>
            </a:endParaRPr>
          </a:p>
        </p:txBody>
      </p:sp>
      <p:sp>
        <p:nvSpPr>
          <p:cNvPr id="116" name="Google Shape;116;p5"/>
          <p:cNvSpPr/>
          <p:nvPr/>
        </p:nvSpPr>
        <p:spPr>
          <a:xfrm>
            <a:off x="7335441" y="3299460"/>
            <a:ext cx="6457236" cy="248960"/>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Основи спілкування та самосвідомість.</a:t>
            </a:r>
            <a:endParaRPr sz="1200">
              <a:solidFill>
                <a:schemeClr val="dk1"/>
              </a:solidFill>
              <a:latin typeface="Calibri"/>
              <a:ea typeface="Calibri"/>
              <a:cs typeface="Calibri"/>
              <a:sym typeface="Calibri"/>
            </a:endParaRPr>
          </a:p>
        </p:txBody>
      </p:sp>
      <p:pic>
        <p:nvPicPr>
          <p:cNvPr id="117" name="Google Shape;117;p5" descr="preencoded.png"/>
          <p:cNvPicPr preferRelativeResize="0"/>
          <p:nvPr/>
        </p:nvPicPr>
        <p:blipFill rotWithShape="1">
          <a:blip r:embed="rId5">
            <a:alphaModFix/>
          </a:blip>
          <a:srcRect/>
          <a:stretch/>
        </p:blipFill>
        <p:spPr>
          <a:xfrm>
            <a:off x="6324124" y="3755469"/>
            <a:ext cx="777954" cy="933569"/>
          </a:xfrm>
          <a:prstGeom prst="rect">
            <a:avLst/>
          </a:prstGeom>
          <a:noFill/>
          <a:ln>
            <a:noFill/>
          </a:ln>
        </p:spPr>
      </p:pic>
      <p:sp>
        <p:nvSpPr>
          <p:cNvPr id="118" name="Google Shape;118;p5"/>
          <p:cNvSpPr/>
          <p:nvPr/>
        </p:nvSpPr>
        <p:spPr>
          <a:xfrm>
            <a:off x="7335441" y="3910965"/>
            <a:ext cx="1830467" cy="228719"/>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Конфліктологія</a:t>
            </a:r>
            <a:endParaRPr sz="1400">
              <a:solidFill>
                <a:schemeClr val="dk1"/>
              </a:solidFill>
              <a:latin typeface="Calibri"/>
              <a:ea typeface="Calibri"/>
              <a:cs typeface="Calibri"/>
              <a:sym typeface="Calibri"/>
            </a:endParaRPr>
          </a:p>
        </p:txBody>
      </p:sp>
      <p:sp>
        <p:nvSpPr>
          <p:cNvPr id="119" name="Google Shape;119;p5"/>
          <p:cNvSpPr/>
          <p:nvPr/>
        </p:nvSpPr>
        <p:spPr>
          <a:xfrm>
            <a:off x="7335441" y="4233029"/>
            <a:ext cx="6457236" cy="248960"/>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Вирішення конфліктних ситуацій.</a:t>
            </a:r>
            <a:endParaRPr sz="1200">
              <a:solidFill>
                <a:schemeClr val="dk1"/>
              </a:solidFill>
              <a:latin typeface="Calibri"/>
              <a:ea typeface="Calibri"/>
              <a:cs typeface="Calibri"/>
              <a:sym typeface="Calibri"/>
            </a:endParaRPr>
          </a:p>
        </p:txBody>
      </p:sp>
      <p:pic>
        <p:nvPicPr>
          <p:cNvPr id="120" name="Google Shape;120;p5" descr="preencoded.png"/>
          <p:cNvPicPr preferRelativeResize="0"/>
          <p:nvPr/>
        </p:nvPicPr>
        <p:blipFill rotWithShape="1">
          <a:blip r:embed="rId6">
            <a:alphaModFix/>
          </a:blip>
          <a:srcRect/>
          <a:stretch/>
        </p:blipFill>
        <p:spPr>
          <a:xfrm>
            <a:off x="6324124" y="4689038"/>
            <a:ext cx="777954" cy="933569"/>
          </a:xfrm>
          <a:prstGeom prst="rect">
            <a:avLst/>
          </a:prstGeom>
          <a:noFill/>
          <a:ln>
            <a:noFill/>
          </a:ln>
        </p:spPr>
      </p:pic>
      <p:sp>
        <p:nvSpPr>
          <p:cNvPr id="121" name="Google Shape;121;p5"/>
          <p:cNvSpPr/>
          <p:nvPr/>
        </p:nvSpPr>
        <p:spPr>
          <a:xfrm>
            <a:off x="7335441" y="4844534"/>
            <a:ext cx="2772370" cy="228719"/>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Акторська майстерність</a:t>
            </a:r>
            <a:endParaRPr sz="1400">
              <a:solidFill>
                <a:schemeClr val="dk1"/>
              </a:solidFill>
              <a:latin typeface="Calibri"/>
              <a:ea typeface="Calibri"/>
              <a:cs typeface="Calibri"/>
              <a:sym typeface="Calibri"/>
            </a:endParaRPr>
          </a:p>
        </p:txBody>
      </p:sp>
      <p:sp>
        <p:nvSpPr>
          <p:cNvPr id="122" name="Google Shape;122;p5"/>
          <p:cNvSpPr/>
          <p:nvPr/>
        </p:nvSpPr>
        <p:spPr>
          <a:xfrm>
            <a:off x="7335441" y="5166598"/>
            <a:ext cx="6457236" cy="248960"/>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Впевненість під час публічних виступів.</a:t>
            </a:r>
            <a:endParaRPr sz="1200">
              <a:solidFill>
                <a:schemeClr val="dk1"/>
              </a:solidFill>
              <a:latin typeface="Calibri"/>
              <a:ea typeface="Calibri"/>
              <a:cs typeface="Calibri"/>
              <a:sym typeface="Calibri"/>
            </a:endParaRPr>
          </a:p>
        </p:txBody>
      </p:sp>
      <p:pic>
        <p:nvPicPr>
          <p:cNvPr id="123" name="Google Shape;123;p5" descr="preencoded.png"/>
          <p:cNvPicPr preferRelativeResize="0"/>
          <p:nvPr/>
        </p:nvPicPr>
        <p:blipFill rotWithShape="1">
          <a:blip r:embed="rId7">
            <a:alphaModFix/>
          </a:blip>
          <a:srcRect/>
          <a:stretch/>
        </p:blipFill>
        <p:spPr>
          <a:xfrm>
            <a:off x="6324124" y="5622607"/>
            <a:ext cx="777954" cy="933569"/>
          </a:xfrm>
          <a:prstGeom prst="rect">
            <a:avLst/>
          </a:prstGeom>
          <a:noFill/>
          <a:ln>
            <a:noFill/>
          </a:ln>
        </p:spPr>
      </p:pic>
      <p:sp>
        <p:nvSpPr>
          <p:cNvPr id="124" name="Google Shape;124;p5"/>
          <p:cNvSpPr/>
          <p:nvPr/>
        </p:nvSpPr>
        <p:spPr>
          <a:xfrm>
            <a:off x="7335441" y="5778103"/>
            <a:ext cx="2313742" cy="228719"/>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Документознавство</a:t>
            </a:r>
            <a:endParaRPr sz="1400">
              <a:solidFill>
                <a:schemeClr val="dk1"/>
              </a:solidFill>
              <a:latin typeface="Calibri"/>
              <a:ea typeface="Calibri"/>
              <a:cs typeface="Calibri"/>
              <a:sym typeface="Calibri"/>
            </a:endParaRPr>
          </a:p>
        </p:txBody>
      </p:sp>
      <p:sp>
        <p:nvSpPr>
          <p:cNvPr id="125" name="Google Shape;125;p5"/>
          <p:cNvSpPr/>
          <p:nvPr/>
        </p:nvSpPr>
        <p:spPr>
          <a:xfrm>
            <a:off x="7335441" y="6100167"/>
            <a:ext cx="6457236" cy="248960"/>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Ознайомлення з документами студентської ради.</a:t>
            </a:r>
            <a:endParaRPr sz="1200">
              <a:solidFill>
                <a:schemeClr val="dk1"/>
              </a:solidFill>
              <a:latin typeface="Calibri"/>
              <a:ea typeface="Calibri"/>
              <a:cs typeface="Calibri"/>
              <a:sym typeface="Calibri"/>
            </a:endParaRPr>
          </a:p>
        </p:txBody>
      </p:sp>
      <p:pic>
        <p:nvPicPr>
          <p:cNvPr id="126" name="Google Shape;126;p5"/>
          <p:cNvPicPr preferRelativeResize="0"/>
          <p:nvPr/>
        </p:nvPicPr>
        <p:blipFill rotWithShape="1">
          <a:blip r:embed="rId8">
            <a:alphaModFix/>
          </a:blip>
          <a:srcRect/>
          <a:stretch/>
        </p:blipFill>
        <p:spPr>
          <a:xfrm>
            <a:off x="12592050" y="7648575"/>
            <a:ext cx="2038350" cy="581025"/>
          </a:xfrm>
          <a:prstGeom prst="rect">
            <a:avLst/>
          </a:prstGeom>
          <a:no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837724" y="1427798"/>
            <a:ext cx="10312718" cy="70401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4400"/>
              <a:buFont typeface="Unbounded"/>
              <a:buNone/>
            </a:pPr>
            <a:r>
              <a:rPr lang="en-US" sz="4400">
                <a:solidFill>
                  <a:srgbClr val="FFFFFF"/>
                </a:solidFill>
                <a:latin typeface="Unbounded"/>
                <a:ea typeface="Unbounded"/>
                <a:cs typeface="Unbounded"/>
                <a:sym typeface="Unbounded"/>
              </a:rPr>
              <a:t>Мета центру «Стань лідером»</a:t>
            </a:r>
            <a:endParaRPr sz="4400">
              <a:solidFill>
                <a:schemeClr val="dk1"/>
              </a:solidFill>
              <a:latin typeface="Calibri"/>
              <a:ea typeface="Calibri"/>
              <a:cs typeface="Calibri"/>
              <a:sym typeface="Calibri"/>
            </a:endParaRPr>
          </a:p>
        </p:txBody>
      </p:sp>
      <p:pic>
        <p:nvPicPr>
          <p:cNvPr id="133" name="Google Shape;133;p6" descr="preencoded.png"/>
          <p:cNvPicPr preferRelativeResize="0"/>
          <p:nvPr/>
        </p:nvPicPr>
        <p:blipFill rotWithShape="1">
          <a:blip r:embed="rId3">
            <a:alphaModFix/>
          </a:blip>
          <a:srcRect/>
          <a:stretch/>
        </p:blipFill>
        <p:spPr>
          <a:xfrm>
            <a:off x="3007638" y="2610564"/>
            <a:ext cx="2137529" cy="1357193"/>
          </a:xfrm>
          <a:prstGeom prst="rect">
            <a:avLst/>
          </a:prstGeom>
          <a:noFill/>
          <a:ln>
            <a:noFill/>
          </a:ln>
        </p:spPr>
      </p:pic>
      <p:sp>
        <p:nvSpPr>
          <p:cNvPr id="134" name="Google Shape;134;p6"/>
          <p:cNvSpPr/>
          <p:nvPr/>
        </p:nvSpPr>
        <p:spPr>
          <a:xfrm>
            <a:off x="3907988" y="3246358"/>
            <a:ext cx="336590" cy="420767"/>
          </a:xfrm>
          <a:prstGeom prst="rect">
            <a:avLst/>
          </a:prstGeom>
          <a:noFill/>
          <a:ln>
            <a:noFill/>
          </a:ln>
        </p:spPr>
        <p:txBody>
          <a:bodyPr spcFirstLastPara="1" wrap="square" lIns="0" tIns="0" rIns="0" bIns="0" anchor="t" anchorCtr="0">
            <a:noAutofit/>
          </a:bodyPr>
          <a:lstStyle/>
          <a:p>
            <a:pPr marL="0" marR="0" lvl="0" indent="0" algn="ctr" rtl="0">
              <a:lnSpc>
                <a:spcPct val="158490"/>
              </a:lnSpc>
              <a:spcBef>
                <a:spcPts val="0"/>
              </a:spcBef>
              <a:spcAft>
                <a:spcPts val="0"/>
              </a:spcAft>
              <a:buClr>
                <a:srgbClr val="CAD6DE"/>
              </a:buClr>
              <a:buSzPts val="2650"/>
              <a:buFont typeface="Unbounded"/>
              <a:buNone/>
            </a:pPr>
            <a:r>
              <a:rPr lang="en-US" sz="2650">
                <a:solidFill>
                  <a:srgbClr val="CAD6DE"/>
                </a:solidFill>
                <a:latin typeface="Unbounded"/>
                <a:ea typeface="Unbounded"/>
                <a:cs typeface="Unbounded"/>
                <a:sym typeface="Unbounded"/>
              </a:rPr>
              <a:t>1</a:t>
            </a:r>
            <a:endParaRPr sz="2650">
              <a:solidFill>
                <a:schemeClr val="dk1"/>
              </a:solidFill>
              <a:latin typeface="Calibri"/>
              <a:ea typeface="Calibri"/>
              <a:cs typeface="Calibri"/>
              <a:sym typeface="Calibri"/>
            </a:endParaRPr>
          </a:p>
        </p:txBody>
      </p:sp>
      <p:sp>
        <p:nvSpPr>
          <p:cNvPr id="135" name="Google Shape;135;p6"/>
          <p:cNvSpPr/>
          <p:nvPr/>
        </p:nvSpPr>
        <p:spPr>
          <a:xfrm>
            <a:off x="5384482" y="2849880"/>
            <a:ext cx="2816185" cy="351949"/>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AD6DE"/>
              </a:buClr>
              <a:buSzPts val="2200"/>
              <a:buFont typeface="Unbounded"/>
              <a:buNone/>
            </a:pPr>
            <a:r>
              <a:rPr lang="en-US" sz="2200">
                <a:solidFill>
                  <a:srgbClr val="CAD6DE"/>
                </a:solidFill>
                <a:latin typeface="Unbounded"/>
                <a:ea typeface="Unbounded"/>
                <a:cs typeface="Unbounded"/>
                <a:sym typeface="Unbounded"/>
              </a:rPr>
              <a:t>Лідерство</a:t>
            </a:r>
            <a:endParaRPr sz="2200">
              <a:solidFill>
                <a:schemeClr val="dk1"/>
              </a:solidFill>
              <a:latin typeface="Calibri"/>
              <a:ea typeface="Calibri"/>
              <a:cs typeface="Calibri"/>
              <a:sym typeface="Calibri"/>
            </a:endParaRPr>
          </a:p>
        </p:txBody>
      </p:sp>
      <p:sp>
        <p:nvSpPr>
          <p:cNvPr id="136" name="Google Shape;136;p6"/>
          <p:cNvSpPr/>
          <p:nvPr/>
        </p:nvSpPr>
        <p:spPr>
          <a:xfrm>
            <a:off x="5384482" y="3345418"/>
            <a:ext cx="4035623" cy="383024"/>
          </a:xfrm>
          <a:prstGeom prst="rect">
            <a:avLst/>
          </a:prstGeom>
          <a:noFill/>
          <a:ln>
            <a:noFill/>
          </a:ln>
        </p:spPr>
        <p:txBody>
          <a:bodyPr spcFirstLastPara="1" wrap="square" lIns="0" tIns="0" rIns="0" bIns="0" anchor="t" anchorCtr="0">
            <a:noAutofit/>
          </a:bodyPr>
          <a:lstStyle/>
          <a:p>
            <a:pPr marL="0" marR="0" lvl="0" indent="0" algn="l" rtl="0">
              <a:lnSpc>
                <a:spcPct val="162162"/>
              </a:lnSpc>
              <a:spcBef>
                <a:spcPts val="0"/>
              </a:spcBef>
              <a:spcAft>
                <a:spcPts val="0"/>
              </a:spcAft>
              <a:buClr>
                <a:srgbClr val="CAD6DE"/>
              </a:buClr>
              <a:buSzPts val="1850"/>
              <a:buFont typeface="Cabin"/>
              <a:buNone/>
            </a:pPr>
            <a:r>
              <a:rPr lang="en-US" sz="1850">
                <a:solidFill>
                  <a:srgbClr val="CAD6DE"/>
                </a:solidFill>
                <a:latin typeface="Cabin"/>
                <a:ea typeface="Cabin"/>
                <a:cs typeface="Cabin"/>
                <a:sym typeface="Cabin"/>
              </a:rPr>
              <a:t>Підготовка лідерів для суспільства.</a:t>
            </a:r>
            <a:endParaRPr sz="1850">
              <a:solidFill>
                <a:schemeClr val="dk1"/>
              </a:solidFill>
              <a:latin typeface="Calibri"/>
              <a:ea typeface="Calibri"/>
              <a:cs typeface="Calibri"/>
              <a:sym typeface="Calibri"/>
            </a:endParaRPr>
          </a:p>
        </p:txBody>
      </p:sp>
      <p:sp>
        <p:nvSpPr>
          <p:cNvPr id="137" name="Google Shape;137;p6"/>
          <p:cNvSpPr/>
          <p:nvPr/>
        </p:nvSpPr>
        <p:spPr>
          <a:xfrm>
            <a:off x="5204936" y="3982402"/>
            <a:ext cx="8527971" cy="15240"/>
          </a:xfrm>
          <a:prstGeom prst="roundRect">
            <a:avLst>
              <a:gd name="adj" fmla="val 235611"/>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6" descr="preencoded.png"/>
          <p:cNvPicPr preferRelativeResize="0"/>
          <p:nvPr/>
        </p:nvPicPr>
        <p:blipFill rotWithShape="1">
          <a:blip r:embed="rId4">
            <a:alphaModFix/>
          </a:blip>
          <a:srcRect/>
          <a:stretch/>
        </p:blipFill>
        <p:spPr>
          <a:xfrm>
            <a:off x="1938814" y="4027527"/>
            <a:ext cx="4275058" cy="1357193"/>
          </a:xfrm>
          <a:prstGeom prst="rect">
            <a:avLst/>
          </a:prstGeom>
          <a:noFill/>
          <a:ln>
            <a:noFill/>
          </a:ln>
        </p:spPr>
      </p:pic>
      <p:sp>
        <p:nvSpPr>
          <p:cNvPr id="139" name="Google Shape;139;p6"/>
          <p:cNvSpPr/>
          <p:nvPr/>
        </p:nvSpPr>
        <p:spPr>
          <a:xfrm>
            <a:off x="3907988" y="4495681"/>
            <a:ext cx="336590" cy="420767"/>
          </a:xfrm>
          <a:prstGeom prst="rect">
            <a:avLst/>
          </a:prstGeom>
          <a:noFill/>
          <a:ln>
            <a:noFill/>
          </a:ln>
        </p:spPr>
        <p:txBody>
          <a:bodyPr spcFirstLastPara="1" wrap="square" lIns="0" tIns="0" rIns="0" bIns="0" anchor="t" anchorCtr="0">
            <a:noAutofit/>
          </a:bodyPr>
          <a:lstStyle/>
          <a:p>
            <a:pPr marL="0" marR="0" lvl="0" indent="0" algn="ctr" rtl="0">
              <a:lnSpc>
                <a:spcPct val="158490"/>
              </a:lnSpc>
              <a:spcBef>
                <a:spcPts val="0"/>
              </a:spcBef>
              <a:spcAft>
                <a:spcPts val="0"/>
              </a:spcAft>
              <a:buClr>
                <a:srgbClr val="CAD6DE"/>
              </a:buClr>
              <a:buSzPts val="2650"/>
              <a:buFont typeface="Unbounded"/>
              <a:buNone/>
            </a:pPr>
            <a:r>
              <a:rPr lang="en-US" sz="2650">
                <a:solidFill>
                  <a:srgbClr val="CAD6DE"/>
                </a:solidFill>
                <a:latin typeface="Unbounded"/>
                <a:ea typeface="Unbounded"/>
                <a:cs typeface="Unbounded"/>
                <a:sym typeface="Unbounded"/>
              </a:rPr>
              <a:t>2</a:t>
            </a:r>
            <a:endParaRPr sz="2650">
              <a:solidFill>
                <a:schemeClr val="dk1"/>
              </a:solidFill>
              <a:latin typeface="Calibri"/>
              <a:ea typeface="Calibri"/>
              <a:cs typeface="Calibri"/>
              <a:sym typeface="Calibri"/>
            </a:endParaRPr>
          </a:p>
        </p:txBody>
      </p:sp>
      <p:sp>
        <p:nvSpPr>
          <p:cNvPr id="140" name="Google Shape;140;p6"/>
          <p:cNvSpPr/>
          <p:nvPr/>
        </p:nvSpPr>
        <p:spPr>
          <a:xfrm>
            <a:off x="6453187" y="4266843"/>
            <a:ext cx="2816185" cy="351949"/>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AD6DE"/>
              </a:buClr>
              <a:buSzPts val="2200"/>
              <a:buFont typeface="Unbounded"/>
              <a:buNone/>
            </a:pPr>
            <a:r>
              <a:rPr lang="en-US" sz="2200">
                <a:solidFill>
                  <a:srgbClr val="CAD6DE"/>
                </a:solidFill>
                <a:latin typeface="Unbounded"/>
                <a:ea typeface="Unbounded"/>
                <a:cs typeface="Unbounded"/>
                <a:sym typeface="Unbounded"/>
              </a:rPr>
              <a:t>Активність</a:t>
            </a:r>
            <a:endParaRPr sz="2200">
              <a:solidFill>
                <a:schemeClr val="dk1"/>
              </a:solidFill>
              <a:latin typeface="Calibri"/>
              <a:ea typeface="Calibri"/>
              <a:cs typeface="Calibri"/>
              <a:sym typeface="Calibri"/>
            </a:endParaRPr>
          </a:p>
        </p:txBody>
      </p:sp>
      <p:sp>
        <p:nvSpPr>
          <p:cNvPr id="141" name="Google Shape;141;p6"/>
          <p:cNvSpPr/>
          <p:nvPr/>
        </p:nvSpPr>
        <p:spPr>
          <a:xfrm>
            <a:off x="6453187" y="4762381"/>
            <a:ext cx="4385310" cy="383024"/>
          </a:xfrm>
          <a:prstGeom prst="rect">
            <a:avLst/>
          </a:prstGeom>
          <a:noFill/>
          <a:ln>
            <a:noFill/>
          </a:ln>
        </p:spPr>
        <p:txBody>
          <a:bodyPr spcFirstLastPara="1" wrap="square" lIns="0" tIns="0" rIns="0" bIns="0" anchor="t" anchorCtr="0">
            <a:noAutofit/>
          </a:bodyPr>
          <a:lstStyle/>
          <a:p>
            <a:pPr marL="0" marR="0" lvl="0" indent="0" algn="l" rtl="0">
              <a:lnSpc>
                <a:spcPct val="162162"/>
              </a:lnSpc>
              <a:spcBef>
                <a:spcPts val="0"/>
              </a:spcBef>
              <a:spcAft>
                <a:spcPts val="0"/>
              </a:spcAft>
              <a:buClr>
                <a:srgbClr val="CAD6DE"/>
              </a:buClr>
              <a:buSzPts val="1850"/>
              <a:buFont typeface="Cabin"/>
              <a:buNone/>
            </a:pPr>
            <a:r>
              <a:rPr lang="en-US" sz="1850">
                <a:solidFill>
                  <a:srgbClr val="CAD6DE"/>
                </a:solidFill>
                <a:latin typeface="Cabin"/>
                <a:ea typeface="Cabin"/>
                <a:cs typeface="Cabin"/>
                <a:sym typeface="Cabin"/>
              </a:rPr>
              <a:t>Активна участь у громадському житті.</a:t>
            </a:r>
            <a:endParaRPr sz="1850">
              <a:solidFill>
                <a:schemeClr val="dk1"/>
              </a:solidFill>
              <a:latin typeface="Calibri"/>
              <a:ea typeface="Calibri"/>
              <a:cs typeface="Calibri"/>
              <a:sym typeface="Calibri"/>
            </a:endParaRPr>
          </a:p>
        </p:txBody>
      </p:sp>
      <p:sp>
        <p:nvSpPr>
          <p:cNvPr id="142" name="Google Shape;142;p6"/>
          <p:cNvSpPr/>
          <p:nvPr/>
        </p:nvSpPr>
        <p:spPr>
          <a:xfrm>
            <a:off x="6273641" y="5399365"/>
            <a:ext cx="7459266" cy="15240"/>
          </a:xfrm>
          <a:prstGeom prst="roundRect">
            <a:avLst>
              <a:gd name="adj" fmla="val 235611"/>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6" descr="preencoded.png"/>
          <p:cNvPicPr preferRelativeResize="0"/>
          <p:nvPr/>
        </p:nvPicPr>
        <p:blipFill rotWithShape="1">
          <a:blip r:embed="rId5">
            <a:alphaModFix/>
          </a:blip>
          <a:srcRect/>
          <a:stretch/>
        </p:blipFill>
        <p:spPr>
          <a:xfrm>
            <a:off x="870109" y="5444490"/>
            <a:ext cx="6412587" cy="1357193"/>
          </a:xfrm>
          <a:prstGeom prst="rect">
            <a:avLst/>
          </a:prstGeom>
          <a:noFill/>
          <a:ln>
            <a:noFill/>
          </a:ln>
        </p:spPr>
      </p:pic>
      <p:sp>
        <p:nvSpPr>
          <p:cNvPr id="144" name="Google Shape;144;p6"/>
          <p:cNvSpPr/>
          <p:nvPr/>
        </p:nvSpPr>
        <p:spPr>
          <a:xfrm>
            <a:off x="3908107" y="5912644"/>
            <a:ext cx="336590" cy="420767"/>
          </a:xfrm>
          <a:prstGeom prst="rect">
            <a:avLst/>
          </a:prstGeom>
          <a:noFill/>
          <a:ln>
            <a:noFill/>
          </a:ln>
        </p:spPr>
        <p:txBody>
          <a:bodyPr spcFirstLastPara="1" wrap="square" lIns="0" tIns="0" rIns="0" bIns="0" anchor="t" anchorCtr="0">
            <a:noAutofit/>
          </a:bodyPr>
          <a:lstStyle/>
          <a:p>
            <a:pPr marL="0" marR="0" lvl="0" indent="0" algn="ctr" rtl="0">
              <a:lnSpc>
                <a:spcPct val="158490"/>
              </a:lnSpc>
              <a:spcBef>
                <a:spcPts val="0"/>
              </a:spcBef>
              <a:spcAft>
                <a:spcPts val="0"/>
              </a:spcAft>
              <a:buClr>
                <a:srgbClr val="CAD6DE"/>
              </a:buClr>
              <a:buSzPts val="2650"/>
              <a:buFont typeface="Unbounded"/>
              <a:buNone/>
            </a:pPr>
            <a:r>
              <a:rPr lang="en-US" sz="2650">
                <a:solidFill>
                  <a:srgbClr val="CAD6DE"/>
                </a:solidFill>
                <a:latin typeface="Unbounded"/>
                <a:ea typeface="Unbounded"/>
                <a:cs typeface="Unbounded"/>
                <a:sym typeface="Unbounded"/>
              </a:rPr>
              <a:t>3</a:t>
            </a:r>
            <a:endParaRPr sz="2650">
              <a:solidFill>
                <a:schemeClr val="dk1"/>
              </a:solidFill>
              <a:latin typeface="Calibri"/>
              <a:ea typeface="Calibri"/>
              <a:cs typeface="Calibri"/>
              <a:sym typeface="Calibri"/>
            </a:endParaRPr>
          </a:p>
        </p:txBody>
      </p:sp>
      <p:sp>
        <p:nvSpPr>
          <p:cNvPr id="145" name="Google Shape;145;p6"/>
          <p:cNvSpPr/>
          <p:nvPr/>
        </p:nvSpPr>
        <p:spPr>
          <a:xfrm>
            <a:off x="7522012" y="5683806"/>
            <a:ext cx="2816185" cy="351949"/>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AD6DE"/>
              </a:buClr>
              <a:buSzPts val="2200"/>
              <a:buFont typeface="Unbounded"/>
              <a:buNone/>
            </a:pPr>
            <a:r>
              <a:rPr lang="en-US" sz="2200">
                <a:solidFill>
                  <a:srgbClr val="CAD6DE"/>
                </a:solidFill>
                <a:latin typeface="Unbounded"/>
                <a:ea typeface="Unbounded"/>
                <a:cs typeface="Unbounded"/>
                <a:sym typeface="Unbounded"/>
              </a:rPr>
              <a:t>Позитивні зміни</a:t>
            </a:r>
            <a:endParaRPr sz="2200">
              <a:solidFill>
                <a:schemeClr val="dk1"/>
              </a:solidFill>
              <a:latin typeface="Calibri"/>
              <a:ea typeface="Calibri"/>
              <a:cs typeface="Calibri"/>
              <a:sym typeface="Calibri"/>
            </a:endParaRPr>
          </a:p>
        </p:txBody>
      </p:sp>
      <p:sp>
        <p:nvSpPr>
          <p:cNvPr id="146" name="Google Shape;146;p6"/>
          <p:cNvSpPr/>
          <p:nvPr/>
        </p:nvSpPr>
        <p:spPr>
          <a:xfrm>
            <a:off x="7522012" y="6179344"/>
            <a:ext cx="4849178" cy="383024"/>
          </a:xfrm>
          <a:prstGeom prst="rect">
            <a:avLst/>
          </a:prstGeom>
          <a:noFill/>
          <a:ln>
            <a:noFill/>
          </a:ln>
        </p:spPr>
        <p:txBody>
          <a:bodyPr spcFirstLastPara="1" wrap="square" lIns="0" tIns="0" rIns="0" bIns="0" anchor="t" anchorCtr="0">
            <a:noAutofit/>
          </a:bodyPr>
          <a:lstStyle/>
          <a:p>
            <a:pPr marL="0" marR="0" lvl="0" indent="0" algn="l" rtl="0">
              <a:lnSpc>
                <a:spcPct val="162162"/>
              </a:lnSpc>
              <a:spcBef>
                <a:spcPts val="0"/>
              </a:spcBef>
              <a:spcAft>
                <a:spcPts val="0"/>
              </a:spcAft>
              <a:buClr>
                <a:srgbClr val="CAD6DE"/>
              </a:buClr>
              <a:buSzPts val="1850"/>
              <a:buFont typeface="Cabin"/>
              <a:buNone/>
            </a:pPr>
            <a:r>
              <a:rPr lang="en-US" sz="1850">
                <a:solidFill>
                  <a:srgbClr val="CAD6DE"/>
                </a:solidFill>
                <a:latin typeface="Cabin"/>
                <a:ea typeface="Cabin"/>
                <a:cs typeface="Cabin"/>
                <a:sym typeface="Cabin"/>
              </a:rPr>
              <a:t>Сприяння розвитку навчального закладу та особистості</a:t>
            </a:r>
            <a:endParaRPr sz="1850">
              <a:solidFill>
                <a:schemeClr val="dk1"/>
              </a:solidFill>
              <a:latin typeface="Calibri"/>
              <a:ea typeface="Calibri"/>
              <a:cs typeface="Calibri"/>
              <a:sym typeface="Calibri"/>
            </a:endParaRPr>
          </a:p>
        </p:txBody>
      </p:sp>
      <p:pic>
        <p:nvPicPr>
          <p:cNvPr id="147" name="Google Shape;147;p6"/>
          <p:cNvPicPr preferRelativeResize="0"/>
          <p:nvPr/>
        </p:nvPicPr>
        <p:blipFill rotWithShape="1">
          <a:blip r:embed="rId6">
            <a:alphaModFix/>
          </a:blip>
          <a:srcRect/>
          <a:stretch/>
        </p:blipFill>
        <p:spPr>
          <a:xfrm>
            <a:off x="12592050" y="7648575"/>
            <a:ext cx="2038350" cy="581025"/>
          </a:xfrm>
          <a:prstGeom prst="rect">
            <a:avLst/>
          </a:prstGeom>
          <a:noFill/>
          <a:ln>
            <a:noFill/>
          </a:ln>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154" name="Google Shape;154;p7"/>
          <p:cNvSpPr/>
          <p:nvPr/>
        </p:nvSpPr>
        <p:spPr>
          <a:xfrm>
            <a:off x="6323409" y="659130"/>
            <a:ext cx="7469981" cy="2004536"/>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4200"/>
              <a:buFont typeface="Unbounded"/>
              <a:buNone/>
            </a:pPr>
            <a:r>
              <a:rPr lang="en-US" sz="4200">
                <a:solidFill>
                  <a:srgbClr val="FFFFFF"/>
                </a:solidFill>
                <a:latin typeface="Unbounded"/>
                <a:ea typeface="Unbounded"/>
                <a:cs typeface="Unbounded"/>
                <a:sym typeface="Unbounded"/>
              </a:rPr>
              <a:t>Важливість військово-патріотичного виховання</a:t>
            </a:r>
            <a:endParaRPr sz="4200">
              <a:solidFill>
                <a:schemeClr val="dk1"/>
              </a:solidFill>
              <a:latin typeface="Calibri"/>
              <a:ea typeface="Calibri"/>
              <a:cs typeface="Calibri"/>
              <a:sym typeface="Calibri"/>
            </a:endParaRPr>
          </a:p>
        </p:txBody>
      </p:sp>
      <p:sp>
        <p:nvSpPr>
          <p:cNvPr id="155" name="Google Shape;155;p7"/>
          <p:cNvSpPr/>
          <p:nvPr/>
        </p:nvSpPr>
        <p:spPr>
          <a:xfrm>
            <a:off x="6323409" y="3004423"/>
            <a:ext cx="7469981" cy="2543651"/>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AD6DE"/>
              </a:buClr>
              <a:buSzPts val="1750"/>
              <a:buFont typeface="Cabin"/>
              <a:buNone/>
            </a:pPr>
            <a:r>
              <a:rPr lang="en-US" sz="1750">
                <a:solidFill>
                  <a:srgbClr val="CAD6DE"/>
                </a:solidFill>
                <a:latin typeface="Cabin"/>
                <a:ea typeface="Cabin"/>
                <a:cs typeface="Cabin"/>
                <a:sym typeface="Cabin"/>
              </a:rPr>
              <a:t>Військово-патріотичне виховання є ключовим елементом розвитку свідомості молоді та формування відповідальності за захист держави. У коледжі проводяться зустрічі з захисниками, що сприяє формуванню поваги до ветеранів і сучасних військовослужбовців. Співпраця з військовими та патріотичними організаціями допомагає ознайомити студентів із сучасними оборонними технологіями та національними традиціями.</a:t>
            </a:r>
            <a:endParaRPr sz="1750">
              <a:solidFill>
                <a:schemeClr val="dk1"/>
              </a:solidFill>
              <a:latin typeface="Calibri"/>
              <a:ea typeface="Calibri"/>
              <a:cs typeface="Calibri"/>
              <a:sym typeface="Calibri"/>
            </a:endParaRPr>
          </a:p>
        </p:txBody>
      </p:sp>
      <p:pic>
        <p:nvPicPr>
          <p:cNvPr id="156" name="Google Shape;156;p7" descr="preencoded.png"/>
          <p:cNvPicPr preferRelativeResize="0"/>
          <p:nvPr/>
        </p:nvPicPr>
        <p:blipFill rotWithShape="1">
          <a:blip r:embed="rId4">
            <a:alphaModFix/>
          </a:blip>
          <a:srcRect/>
          <a:stretch/>
        </p:blipFill>
        <p:spPr>
          <a:xfrm>
            <a:off x="6323409" y="5803583"/>
            <a:ext cx="537329" cy="537329"/>
          </a:xfrm>
          <a:prstGeom prst="rect">
            <a:avLst/>
          </a:prstGeom>
          <a:noFill/>
          <a:ln>
            <a:noFill/>
          </a:ln>
        </p:spPr>
      </p:pic>
      <p:sp>
        <p:nvSpPr>
          <p:cNvPr id="157" name="Google Shape;157;p7"/>
          <p:cNvSpPr/>
          <p:nvPr/>
        </p:nvSpPr>
        <p:spPr>
          <a:xfrm>
            <a:off x="6323409" y="6568083"/>
            <a:ext cx="2262783" cy="668179"/>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AD6DE"/>
              </a:buClr>
              <a:buSzPts val="2100"/>
              <a:buFont typeface="Unbounded"/>
              <a:buNone/>
            </a:pPr>
            <a:r>
              <a:rPr lang="en-US" sz="2100">
                <a:solidFill>
                  <a:srgbClr val="CAD6DE"/>
                </a:solidFill>
                <a:latin typeface="Unbounded"/>
                <a:ea typeface="Unbounded"/>
                <a:cs typeface="Unbounded"/>
                <a:sym typeface="Unbounded"/>
              </a:rPr>
              <a:t>Зустрічі з захисниками</a:t>
            </a:r>
            <a:endParaRPr sz="2100">
              <a:solidFill>
                <a:schemeClr val="dk1"/>
              </a:solidFill>
              <a:latin typeface="Calibri"/>
              <a:ea typeface="Calibri"/>
              <a:cs typeface="Calibri"/>
              <a:sym typeface="Calibri"/>
            </a:endParaRPr>
          </a:p>
        </p:txBody>
      </p:sp>
      <p:pic>
        <p:nvPicPr>
          <p:cNvPr id="158" name="Google Shape;158;p7" descr="preencoded.png"/>
          <p:cNvPicPr preferRelativeResize="0"/>
          <p:nvPr/>
        </p:nvPicPr>
        <p:blipFill rotWithShape="1">
          <a:blip r:embed="rId5">
            <a:alphaModFix/>
          </a:blip>
          <a:srcRect/>
          <a:stretch/>
        </p:blipFill>
        <p:spPr>
          <a:xfrm>
            <a:off x="8926949" y="5803583"/>
            <a:ext cx="537329" cy="537329"/>
          </a:xfrm>
          <a:prstGeom prst="rect">
            <a:avLst/>
          </a:prstGeom>
          <a:noFill/>
          <a:ln>
            <a:noFill/>
          </a:ln>
        </p:spPr>
      </p:pic>
      <p:sp>
        <p:nvSpPr>
          <p:cNvPr id="159" name="Google Shape;159;p7"/>
          <p:cNvSpPr/>
          <p:nvPr/>
        </p:nvSpPr>
        <p:spPr>
          <a:xfrm>
            <a:off x="8926949" y="6568083"/>
            <a:ext cx="2262783" cy="1002268"/>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AD6DE"/>
              </a:buClr>
              <a:buSzPts val="2100"/>
              <a:buFont typeface="Unbounded"/>
              <a:buNone/>
            </a:pPr>
            <a:r>
              <a:rPr lang="en-US" sz="2100">
                <a:solidFill>
                  <a:srgbClr val="CAD6DE"/>
                </a:solidFill>
                <a:latin typeface="Unbounded"/>
                <a:ea typeface="Unbounded"/>
                <a:cs typeface="Unbounded"/>
                <a:sym typeface="Unbounded"/>
              </a:rPr>
              <a:t>Зустрічі з організаціями</a:t>
            </a:r>
            <a:endParaRPr sz="2100">
              <a:solidFill>
                <a:schemeClr val="dk1"/>
              </a:solidFill>
              <a:latin typeface="Calibri"/>
              <a:ea typeface="Calibri"/>
              <a:cs typeface="Calibri"/>
              <a:sym typeface="Calibri"/>
            </a:endParaRPr>
          </a:p>
        </p:txBody>
      </p:sp>
      <p:pic>
        <p:nvPicPr>
          <p:cNvPr id="160" name="Google Shape;160;p7" descr="preencoded.png"/>
          <p:cNvPicPr preferRelativeResize="0"/>
          <p:nvPr/>
        </p:nvPicPr>
        <p:blipFill rotWithShape="1">
          <a:blip r:embed="rId6">
            <a:alphaModFix/>
          </a:blip>
          <a:srcRect/>
          <a:stretch/>
        </p:blipFill>
        <p:spPr>
          <a:xfrm>
            <a:off x="11530489" y="5803583"/>
            <a:ext cx="537329" cy="537329"/>
          </a:xfrm>
          <a:prstGeom prst="rect">
            <a:avLst/>
          </a:prstGeom>
          <a:noFill/>
          <a:ln>
            <a:noFill/>
          </a:ln>
        </p:spPr>
      </p:pic>
      <p:sp>
        <p:nvSpPr>
          <p:cNvPr id="161" name="Google Shape;161;p7"/>
          <p:cNvSpPr/>
          <p:nvPr/>
        </p:nvSpPr>
        <p:spPr>
          <a:xfrm>
            <a:off x="11530489" y="6568083"/>
            <a:ext cx="2262783" cy="668179"/>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AD6DE"/>
              </a:buClr>
              <a:buSzPts val="2100"/>
              <a:buFont typeface="Unbounded"/>
              <a:buNone/>
            </a:pPr>
            <a:r>
              <a:rPr lang="en-US" sz="2100">
                <a:solidFill>
                  <a:srgbClr val="CAD6DE"/>
                </a:solidFill>
                <a:latin typeface="Unbounded"/>
                <a:ea typeface="Unbounded"/>
                <a:cs typeface="Unbounded"/>
                <a:sym typeface="Unbounded"/>
              </a:rPr>
              <a:t>Новітні технології</a:t>
            </a:r>
            <a:endParaRPr sz="2100">
              <a:solidFill>
                <a:schemeClr val="dk1"/>
              </a:solidFill>
              <a:latin typeface="Calibri"/>
              <a:ea typeface="Calibri"/>
              <a:cs typeface="Calibri"/>
              <a:sym typeface="Calibri"/>
            </a:endParaRPr>
          </a:p>
        </p:txBody>
      </p:sp>
      <p:pic>
        <p:nvPicPr>
          <p:cNvPr id="162" name="Google Shape;162;p7"/>
          <p:cNvPicPr preferRelativeResize="0"/>
          <p:nvPr/>
        </p:nvPicPr>
        <p:blipFill rotWithShape="1">
          <a:blip r:embed="rId7">
            <a:alphaModFix/>
          </a:blip>
          <a:srcRect/>
          <a:stretch/>
        </p:blipFill>
        <p:spPr>
          <a:xfrm>
            <a:off x="12592050" y="7648575"/>
            <a:ext cx="2038350" cy="581025"/>
          </a:xfrm>
          <a:prstGeom prst="rect">
            <a:avLst/>
          </a:prstGeom>
          <a:noFill/>
          <a:ln>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169" name="Google Shape;169;p8"/>
          <p:cNvSpPr/>
          <p:nvPr/>
        </p:nvSpPr>
        <p:spPr>
          <a:xfrm>
            <a:off x="837724" y="751761"/>
            <a:ext cx="7468553" cy="1196816"/>
          </a:xfrm>
          <a:prstGeom prst="rect">
            <a:avLst/>
          </a:prstGeom>
          <a:noFill/>
          <a:ln>
            <a:noFill/>
          </a:ln>
        </p:spPr>
        <p:txBody>
          <a:bodyPr spcFirstLastPara="1" wrap="square" lIns="0" tIns="0" rIns="0" bIns="0" anchor="t" anchorCtr="0">
            <a:noAutofit/>
          </a:bodyPr>
          <a:lstStyle/>
          <a:p>
            <a:pPr marL="0" marR="0" lvl="0" indent="0" algn="l" rtl="0">
              <a:lnSpc>
                <a:spcPct val="125333"/>
              </a:lnSpc>
              <a:spcBef>
                <a:spcPts val="0"/>
              </a:spcBef>
              <a:spcAft>
                <a:spcPts val="0"/>
              </a:spcAft>
              <a:buClr>
                <a:srgbClr val="FFFFFF"/>
              </a:buClr>
              <a:buSzPts val="3750"/>
              <a:buFont typeface="Unbounded"/>
              <a:buNone/>
            </a:pPr>
            <a:r>
              <a:rPr lang="en-US" sz="3750">
                <a:solidFill>
                  <a:srgbClr val="FFFFFF"/>
                </a:solidFill>
                <a:latin typeface="Unbounded"/>
                <a:ea typeface="Unbounded"/>
                <a:cs typeface="Unbounded"/>
                <a:sym typeface="Unbounded"/>
              </a:rPr>
              <a:t>Дистанційне навчання та заходи</a:t>
            </a:r>
            <a:endParaRPr sz="3750">
              <a:solidFill>
                <a:schemeClr val="dk1"/>
              </a:solidFill>
              <a:latin typeface="Calibri"/>
              <a:ea typeface="Calibri"/>
              <a:cs typeface="Calibri"/>
              <a:sym typeface="Calibri"/>
            </a:endParaRPr>
          </a:p>
        </p:txBody>
      </p:sp>
      <p:sp>
        <p:nvSpPr>
          <p:cNvPr id="170" name="Google Shape;170;p8"/>
          <p:cNvSpPr/>
          <p:nvPr/>
        </p:nvSpPr>
        <p:spPr>
          <a:xfrm>
            <a:off x="1066562" y="2253734"/>
            <a:ext cx="22860" cy="5223986"/>
          </a:xfrm>
          <a:prstGeom prst="roundRect">
            <a:avLst>
              <a:gd name="adj" fmla="val 133513"/>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272600" y="2699980"/>
            <a:ext cx="610314" cy="22860"/>
          </a:xfrm>
          <a:prstGeom prst="roundRect">
            <a:avLst>
              <a:gd name="adj" fmla="val 133513"/>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837664" y="2482572"/>
            <a:ext cx="457795" cy="457795"/>
          </a:xfrm>
          <a:prstGeom prst="roundRect">
            <a:avLst>
              <a:gd name="adj" fmla="val 6667"/>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922913" y="2531924"/>
            <a:ext cx="287179" cy="35897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AD6DE"/>
              </a:buClr>
              <a:buSzPts val="2250"/>
              <a:buFont typeface="Unbounded"/>
              <a:buNone/>
            </a:pPr>
            <a:r>
              <a:rPr lang="en-US" sz="2250">
                <a:solidFill>
                  <a:srgbClr val="CAD6DE"/>
                </a:solidFill>
                <a:latin typeface="Unbounded"/>
                <a:ea typeface="Unbounded"/>
                <a:cs typeface="Unbounded"/>
                <a:sym typeface="Unbounded"/>
              </a:rPr>
              <a:t>1</a:t>
            </a:r>
            <a:endParaRPr sz="2250">
              <a:solidFill>
                <a:schemeClr val="dk1"/>
              </a:solidFill>
              <a:latin typeface="Calibri"/>
              <a:ea typeface="Calibri"/>
              <a:cs typeface="Calibri"/>
              <a:sym typeface="Calibri"/>
            </a:endParaRPr>
          </a:p>
        </p:txBody>
      </p:sp>
      <p:sp>
        <p:nvSpPr>
          <p:cNvPr id="174" name="Google Shape;174;p8"/>
          <p:cNvSpPr/>
          <p:nvPr/>
        </p:nvSpPr>
        <p:spPr>
          <a:xfrm>
            <a:off x="2083951" y="2457093"/>
            <a:ext cx="2393752" cy="299204"/>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CAD6DE"/>
              </a:buClr>
              <a:buSzPts val="1850"/>
              <a:buFont typeface="Unbounded"/>
              <a:buNone/>
            </a:pPr>
            <a:r>
              <a:rPr lang="en-US" sz="1850">
                <a:solidFill>
                  <a:srgbClr val="CAD6DE"/>
                </a:solidFill>
                <a:latin typeface="Unbounded"/>
                <a:ea typeface="Unbounded"/>
                <a:cs typeface="Unbounded"/>
                <a:sym typeface="Unbounded"/>
              </a:rPr>
              <a:t>Інновації</a:t>
            </a:r>
            <a:endParaRPr sz="1850">
              <a:solidFill>
                <a:schemeClr val="dk1"/>
              </a:solidFill>
              <a:latin typeface="Calibri"/>
              <a:ea typeface="Calibri"/>
              <a:cs typeface="Calibri"/>
              <a:sym typeface="Calibri"/>
            </a:endParaRPr>
          </a:p>
        </p:txBody>
      </p:sp>
      <p:sp>
        <p:nvSpPr>
          <p:cNvPr id="175" name="Google Shape;175;p8"/>
          <p:cNvSpPr/>
          <p:nvPr/>
        </p:nvSpPr>
        <p:spPr>
          <a:xfrm>
            <a:off x="2083951" y="2878336"/>
            <a:ext cx="6222325" cy="325517"/>
          </a:xfrm>
          <a:prstGeom prst="rect">
            <a:avLst/>
          </a:prstGeom>
          <a:noFill/>
          <a:ln>
            <a:noFill/>
          </a:ln>
        </p:spPr>
        <p:txBody>
          <a:bodyPr spcFirstLastPara="1" wrap="square" lIns="0" tIns="0" rIns="0" bIns="0" anchor="t" anchorCtr="0">
            <a:noAutofit/>
          </a:bodyPr>
          <a:lstStyle/>
          <a:p>
            <a:pPr marL="0" marR="0" lvl="0" indent="0" algn="l" rtl="0">
              <a:lnSpc>
                <a:spcPct val="159375"/>
              </a:lnSpc>
              <a:spcBef>
                <a:spcPts val="0"/>
              </a:spcBef>
              <a:spcAft>
                <a:spcPts val="0"/>
              </a:spcAft>
              <a:buClr>
                <a:srgbClr val="CAD6DE"/>
              </a:buClr>
              <a:buSzPts val="1600"/>
              <a:buFont typeface="Cabin"/>
              <a:buNone/>
            </a:pPr>
            <a:r>
              <a:rPr lang="en-US" sz="1600">
                <a:solidFill>
                  <a:srgbClr val="CAD6DE"/>
                </a:solidFill>
                <a:latin typeface="Cabin"/>
                <a:ea typeface="Cabin"/>
                <a:cs typeface="Cabin"/>
                <a:sym typeface="Cabin"/>
              </a:rPr>
              <a:t>Використання новітніх технологій.</a:t>
            </a:r>
            <a:endParaRPr sz="1600">
              <a:solidFill>
                <a:schemeClr val="dk1"/>
              </a:solidFill>
              <a:latin typeface="Calibri"/>
              <a:ea typeface="Calibri"/>
              <a:cs typeface="Calibri"/>
              <a:sym typeface="Calibri"/>
            </a:endParaRPr>
          </a:p>
        </p:txBody>
      </p:sp>
      <p:sp>
        <p:nvSpPr>
          <p:cNvPr id="176" name="Google Shape;176;p8"/>
          <p:cNvSpPr/>
          <p:nvPr/>
        </p:nvSpPr>
        <p:spPr>
          <a:xfrm>
            <a:off x="1272600" y="4056817"/>
            <a:ext cx="610314" cy="22860"/>
          </a:xfrm>
          <a:prstGeom prst="roundRect">
            <a:avLst>
              <a:gd name="adj" fmla="val 133513"/>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837664" y="3839408"/>
            <a:ext cx="457795" cy="457795"/>
          </a:xfrm>
          <a:prstGeom prst="roundRect">
            <a:avLst>
              <a:gd name="adj" fmla="val 6667"/>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922913" y="3888760"/>
            <a:ext cx="287179" cy="35897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AD6DE"/>
              </a:buClr>
              <a:buSzPts val="2250"/>
              <a:buFont typeface="Unbounded"/>
              <a:buNone/>
            </a:pPr>
            <a:r>
              <a:rPr lang="en-US" sz="2250">
                <a:solidFill>
                  <a:srgbClr val="CAD6DE"/>
                </a:solidFill>
                <a:latin typeface="Unbounded"/>
                <a:ea typeface="Unbounded"/>
                <a:cs typeface="Unbounded"/>
                <a:sym typeface="Unbounded"/>
              </a:rPr>
              <a:t>2</a:t>
            </a:r>
            <a:endParaRPr sz="2250">
              <a:solidFill>
                <a:schemeClr val="dk1"/>
              </a:solidFill>
              <a:latin typeface="Calibri"/>
              <a:ea typeface="Calibri"/>
              <a:cs typeface="Calibri"/>
              <a:sym typeface="Calibri"/>
            </a:endParaRPr>
          </a:p>
        </p:txBody>
      </p:sp>
      <p:sp>
        <p:nvSpPr>
          <p:cNvPr id="179" name="Google Shape;179;p8"/>
          <p:cNvSpPr/>
          <p:nvPr/>
        </p:nvSpPr>
        <p:spPr>
          <a:xfrm>
            <a:off x="2083951" y="3813929"/>
            <a:ext cx="2393752" cy="299204"/>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CAD6DE"/>
              </a:buClr>
              <a:buSzPts val="1850"/>
              <a:buFont typeface="Unbounded"/>
              <a:buNone/>
            </a:pPr>
            <a:r>
              <a:rPr lang="en-US" sz="1850">
                <a:solidFill>
                  <a:srgbClr val="CAD6DE"/>
                </a:solidFill>
                <a:latin typeface="Unbounded"/>
                <a:ea typeface="Unbounded"/>
                <a:cs typeface="Unbounded"/>
                <a:sym typeface="Unbounded"/>
              </a:rPr>
              <a:t>Флешмоби</a:t>
            </a:r>
            <a:endParaRPr sz="1850">
              <a:solidFill>
                <a:schemeClr val="dk1"/>
              </a:solidFill>
              <a:latin typeface="Calibri"/>
              <a:ea typeface="Calibri"/>
              <a:cs typeface="Calibri"/>
              <a:sym typeface="Calibri"/>
            </a:endParaRPr>
          </a:p>
        </p:txBody>
      </p:sp>
      <p:sp>
        <p:nvSpPr>
          <p:cNvPr id="180" name="Google Shape;180;p8"/>
          <p:cNvSpPr/>
          <p:nvPr/>
        </p:nvSpPr>
        <p:spPr>
          <a:xfrm>
            <a:off x="2083951" y="4235172"/>
            <a:ext cx="6222325" cy="325517"/>
          </a:xfrm>
          <a:prstGeom prst="rect">
            <a:avLst/>
          </a:prstGeom>
          <a:noFill/>
          <a:ln>
            <a:noFill/>
          </a:ln>
        </p:spPr>
        <p:txBody>
          <a:bodyPr spcFirstLastPara="1" wrap="square" lIns="0" tIns="0" rIns="0" bIns="0" anchor="t" anchorCtr="0">
            <a:noAutofit/>
          </a:bodyPr>
          <a:lstStyle/>
          <a:p>
            <a:pPr marL="0" marR="0" lvl="0" indent="0" algn="l" rtl="0">
              <a:lnSpc>
                <a:spcPct val="159375"/>
              </a:lnSpc>
              <a:spcBef>
                <a:spcPts val="0"/>
              </a:spcBef>
              <a:spcAft>
                <a:spcPts val="0"/>
              </a:spcAft>
              <a:buClr>
                <a:srgbClr val="CAD6DE"/>
              </a:buClr>
              <a:buSzPts val="1600"/>
              <a:buFont typeface="Cabin"/>
              <a:buNone/>
            </a:pPr>
            <a:r>
              <a:rPr lang="en-US" sz="1600">
                <a:solidFill>
                  <a:srgbClr val="CAD6DE"/>
                </a:solidFill>
                <a:latin typeface="Cabin"/>
                <a:ea typeface="Cabin"/>
                <a:cs typeface="Cabin"/>
                <a:sym typeface="Cabin"/>
              </a:rPr>
              <a:t>Всеукраїнські флешмоби патріотичного спрямування.</a:t>
            </a:r>
            <a:endParaRPr sz="1600">
              <a:solidFill>
                <a:schemeClr val="dk1"/>
              </a:solidFill>
              <a:latin typeface="Calibri"/>
              <a:ea typeface="Calibri"/>
              <a:cs typeface="Calibri"/>
              <a:sym typeface="Calibri"/>
            </a:endParaRPr>
          </a:p>
        </p:txBody>
      </p:sp>
      <p:sp>
        <p:nvSpPr>
          <p:cNvPr id="181" name="Google Shape;181;p8"/>
          <p:cNvSpPr/>
          <p:nvPr/>
        </p:nvSpPr>
        <p:spPr>
          <a:xfrm>
            <a:off x="1272600" y="5413653"/>
            <a:ext cx="610314" cy="22860"/>
          </a:xfrm>
          <a:prstGeom prst="roundRect">
            <a:avLst>
              <a:gd name="adj" fmla="val 133513"/>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837664" y="5196245"/>
            <a:ext cx="457795" cy="457795"/>
          </a:xfrm>
          <a:prstGeom prst="roundRect">
            <a:avLst>
              <a:gd name="adj" fmla="val 6667"/>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922913" y="5245596"/>
            <a:ext cx="287179" cy="35897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AD6DE"/>
              </a:buClr>
              <a:buSzPts val="2250"/>
              <a:buFont typeface="Unbounded"/>
              <a:buNone/>
            </a:pPr>
            <a:r>
              <a:rPr lang="en-US" sz="2250">
                <a:solidFill>
                  <a:srgbClr val="CAD6DE"/>
                </a:solidFill>
                <a:latin typeface="Unbounded"/>
                <a:ea typeface="Unbounded"/>
                <a:cs typeface="Unbounded"/>
                <a:sym typeface="Unbounded"/>
              </a:rPr>
              <a:t>3</a:t>
            </a:r>
            <a:endParaRPr sz="2250">
              <a:solidFill>
                <a:schemeClr val="dk1"/>
              </a:solidFill>
              <a:latin typeface="Calibri"/>
              <a:ea typeface="Calibri"/>
              <a:cs typeface="Calibri"/>
              <a:sym typeface="Calibri"/>
            </a:endParaRPr>
          </a:p>
        </p:txBody>
      </p:sp>
      <p:sp>
        <p:nvSpPr>
          <p:cNvPr id="184" name="Google Shape;184;p8"/>
          <p:cNvSpPr/>
          <p:nvPr/>
        </p:nvSpPr>
        <p:spPr>
          <a:xfrm>
            <a:off x="2083951" y="5170765"/>
            <a:ext cx="2393752" cy="299204"/>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CAD6DE"/>
              </a:buClr>
              <a:buSzPts val="1850"/>
              <a:buFont typeface="Unbounded"/>
              <a:buNone/>
            </a:pPr>
            <a:r>
              <a:rPr lang="en-US" sz="1850">
                <a:solidFill>
                  <a:srgbClr val="CAD6DE"/>
                </a:solidFill>
                <a:latin typeface="Unbounded"/>
                <a:ea typeface="Unbounded"/>
                <a:cs typeface="Unbounded"/>
                <a:sym typeface="Unbounded"/>
              </a:rPr>
              <a:t>Конкурси</a:t>
            </a:r>
            <a:endParaRPr sz="1850">
              <a:solidFill>
                <a:schemeClr val="dk1"/>
              </a:solidFill>
              <a:latin typeface="Calibri"/>
              <a:ea typeface="Calibri"/>
              <a:cs typeface="Calibri"/>
              <a:sym typeface="Calibri"/>
            </a:endParaRPr>
          </a:p>
        </p:txBody>
      </p:sp>
      <p:sp>
        <p:nvSpPr>
          <p:cNvPr id="185" name="Google Shape;185;p8"/>
          <p:cNvSpPr/>
          <p:nvPr/>
        </p:nvSpPr>
        <p:spPr>
          <a:xfrm>
            <a:off x="2083951" y="5592008"/>
            <a:ext cx="6222325" cy="325517"/>
          </a:xfrm>
          <a:prstGeom prst="rect">
            <a:avLst/>
          </a:prstGeom>
          <a:noFill/>
          <a:ln>
            <a:noFill/>
          </a:ln>
        </p:spPr>
        <p:txBody>
          <a:bodyPr spcFirstLastPara="1" wrap="square" lIns="0" tIns="0" rIns="0" bIns="0" anchor="t" anchorCtr="0">
            <a:noAutofit/>
          </a:bodyPr>
          <a:lstStyle/>
          <a:p>
            <a:pPr marL="0" marR="0" lvl="0" indent="0" algn="l" rtl="0">
              <a:lnSpc>
                <a:spcPct val="159375"/>
              </a:lnSpc>
              <a:spcBef>
                <a:spcPts val="0"/>
              </a:spcBef>
              <a:spcAft>
                <a:spcPts val="0"/>
              </a:spcAft>
              <a:buClr>
                <a:srgbClr val="CAD6DE"/>
              </a:buClr>
              <a:buSzPts val="1600"/>
              <a:buFont typeface="Cabin"/>
              <a:buNone/>
            </a:pPr>
            <a:r>
              <a:rPr lang="en-US" sz="1600">
                <a:solidFill>
                  <a:srgbClr val="CAD6DE"/>
                </a:solidFill>
                <a:latin typeface="Cabin"/>
                <a:ea typeface="Cabin"/>
                <a:cs typeface="Cabin"/>
                <a:sym typeface="Cabin"/>
              </a:rPr>
              <a:t>Участь у Всеукраїнських конкурсах.</a:t>
            </a:r>
            <a:endParaRPr sz="1600">
              <a:solidFill>
                <a:schemeClr val="dk1"/>
              </a:solidFill>
              <a:latin typeface="Calibri"/>
              <a:ea typeface="Calibri"/>
              <a:cs typeface="Calibri"/>
              <a:sym typeface="Calibri"/>
            </a:endParaRPr>
          </a:p>
        </p:txBody>
      </p:sp>
      <p:sp>
        <p:nvSpPr>
          <p:cNvPr id="186" name="Google Shape;186;p8"/>
          <p:cNvSpPr/>
          <p:nvPr/>
        </p:nvSpPr>
        <p:spPr>
          <a:xfrm>
            <a:off x="1272600" y="6770489"/>
            <a:ext cx="610314" cy="22860"/>
          </a:xfrm>
          <a:prstGeom prst="roundRect">
            <a:avLst>
              <a:gd name="adj" fmla="val 133513"/>
            </a:avLst>
          </a:prstGeom>
          <a:solidFill>
            <a:srgbClr val="496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837664" y="6553081"/>
            <a:ext cx="457795" cy="457795"/>
          </a:xfrm>
          <a:prstGeom prst="roundRect">
            <a:avLst>
              <a:gd name="adj" fmla="val 6667"/>
            </a:avLst>
          </a:prstGeom>
          <a:solidFill>
            <a:srgbClr val="304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922913" y="6602432"/>
            <a:ext cx="287179" cy="35897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AD6DE"/>
              </a:buClr>
              <a:buSzPts val="2250"/>
              <a:buFont typeface="Unbounded"/>
              <a:buNone/>
            </a:pPr>
            <a:r>
              <a:rPr lang="en-US" sz="2250">
                <a:solidFill>
                  <a:srgbClr val="CAD6DE"/>
                </a:solidFill>
                <a:latin typeface="Unbounded"/>
                <a:ea typeface="Unbounded"/>
                <a:cs typeface="Unbounded"/>
                <a:sym typeface="Unbounded"/>
              </a:rPr>
              <a:t>4</a:t>
            </a:r>
            <a:endParaRPr sz="2250">
              <a:solidFill>
                <a:schemeClr val="dk1"/>
              </a:solidFill>
              <a:latin typeface="Calibri"/>
              <a:ea typeface="Calibri"/>
              <a:cs typeface="Calibri"/>
              <a:sym typeface="Calibri"/>
            </a:endParaRPr>
          </a:p>
        </p:txBody>
      </p:sp>
      <p:sp>
        <p:nvSpPr>
          <p:cNvPr id="189" name="Google Shape;189;p8"/>
          <p:cNvSpPr/>
          <p:nvPr/>
        </p:nvSpPr>
        <p:spPr>
          <a:xfrm>
            <a:off x="2083951" y="6527602"/>
            <a:ext cx="2393752" cy="299204"/>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CAD6DE"/>
              </a:buClr>
              <a:buSzPts val="1850"/>
              <a:buFont typeface="Unbounded"/>
              <a:buNone/>
            </a:pPr>
            <a:r>
              <a:rPr lang="en-US" sz="1850">
                <a:solidFill>
                  <a:srgbClr val="CAD6DE"/>
                </a:solidFill>
                <a:latin typeface="Unbounded"/>
                <a:ea typeface="Unbounded"/>
                <a:cs typeface="Unbounded"/>
                <a:sym typeface="Unbounded"/>
              </a:rPr>
              <a:t>Проекти</a:t>
            </a:r>
            <a:endParaRPr sz="1850">
              <a:solidFill>
                <a:schemeClr val="dk1"/>
              </a:solidFill>
              <a:latin typeface="Calibri"/>
              <a:ea typeface="Calibri"/>
              <a:cs typeface="Calibri"/>
              <a:sym typeface="Calibri"/>
            </a:endParaRPr>
          </a:p>
        </p:txBody>
      </p:sp>
      <p:sp>
        <p:nvSpPr>
          <p:cNvPr id="190" name="Google Shape;190;p8"/>
          <p:cNvSpPr/>
          <p:nvPr/>
        </p:nvSpPr>
        <p:spPr>
          <a:xfrm>
            <a:off x="2083951" y="6948845"/>
            <a:ext cx="6222325" cy="325517"/>
          </a:xfrm>
          <a:prstGeom prst="rect">
            <a:avLst/>
          </a:prstGeom>
          <a:noFill/>
          <a:ln>
            <a:noFill/>
          </a:ln>
        </p:spPr>
        <p:txBody>
          <a:bodyPr spcFirstLastPara="1" wrap="square" lIns="0" tIns="0" rIns="0" bIns="0" anchor="t" anchorCtr="0">
            <a:noAutofit/>
          </a:bodyPr>
          <a:lstStyle/>
          <a:p>
            <a:pPr marL="0" marR="0" lvl="0" indent="0" algn="l" rtl="0">
              <a:lnSpc>
                <a:spcPct val="159375"/>
              </a:lnSpc>
              <a:spcBef>
                <a:spcPts val="0"/>
              </a:spcBef>
              <a:spcAft>
                <a:spcPts val="0"/>
              </a:spcAft>
              <a:buClr>
                <a:srgbClr val="CAD6DE"/>
              </a:buClr>
              <a:buSzPts val="1600"/>
              <a:buFont typeface="Cabin"/>
              <a:buNone/>
            </a:pPr>
            <a:r>
              <a:rPr lang="en-US" sz="1600">
                <a:solidFill>
                  <a:srgbClr val="CAD6DE"/>
                </a:solidFill>
                <a:latin typeface="Cabin"/>
                <a:ea typeface="Cabin"/>
                <a:cs typeface="Cabin"/>
                <a:sym typeface="Cabin"/>
              </a:rPr>
              <a:t>Впровадження проектів для покращення освіти.</a:t>
            </a:r>
            <a:endParaRPr sz="1600">
              <a:solidFill>
                <a:schemeClr val="dk1"/>
              </a:solidFill>
              <a:latin typeface="Calibri"/>
              <a:ea typeface="Calibri"/>
              <a:cs typeface="Calibri"/>
              <a:sym typeface="Calibri"/>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9"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197" name="Google Shape;197;p9"/>
          <p:cNvSpPr/>
          <p:nvPr/>
        </p:nvSpPr>
        <p:spPr>
          <a:xfrm>
            <a:off x="6324124" y="2220397"/>
            <a:ext cx="7067907" cy="457557"/>
          </a:xfrm>
          <a:prstGeom prst="rect">
            <a:avLst/>
          </a:prstGeom>
          <a:noFill/>
          <a:ln>
            <a:noFill/>
          </a:ln>
        </p:spPr>
        <p:txBody>
          <a:bodyPr spcFirstLastPara="1" wrap="square" lIns="0" tIns="0" rIns="0" bIns="0" anchor="t" anchorCtr="0">
            <a:noAutofit/>
          </a:bodyPr>
          <a:lstStyle/>
          <a:p>
            <a:pPr marL="0" marR="0" lvl="0" indent="0" algn="l" rtl="0">
              <a:lnSpc>
                <a:spcPct val="126315"/>
              </a:lnSpc>
              <a:spcBef>
                <a:spcPts val="0"/>
              </a:spcBef>
              <a:spcAft>
                <a:spcPts val="0"/>
              </a:spcAft>
              <a:buClr>
                <a:srgbClr val="FFFFFF"/>
              </a:buClr>
              <a:buSzPts val="2850"/>
              <a:buFont typeface="Unbounded"/>
              <a:buNone/>
            </a:pPr>
            <a:r>
              <a:rPr lang="en-US" sz="2850">
                <a:solidFill>
                  <a:srgbClr val="FFFFFF"/>
                </a:solidFill>
                <a:latin typeface="Unbounded"/>
                <a:ea typeface="Unbounded"/>
                <a:cs typeface="Unbounded"/>
                <a:sym typeface="Unbounded"/>
              </a:rPr>
              <a:t>Соціальна підтримка студентів</a:t>
            </a:r>
            <a:endParaRPr sz="2850">
              <a:solidFill>
                <a:schemeClr val="dk1"/>
              </a:solidFill>
              <a:latin typeface="Calibri"/>
              <a:ea typeface="Calibri"/>
              <a:cs typeface="Calibri"/>
              <a:sym typeface="Calibri"/>
            </a:endParaRPr>
          </a:p>
        </p:txBody>
      </p:sp>
      <p:sp>
        <p:nvSpPr>
          <p:cNvPr id="198" name="Google Shape;198;p9"/>
          <p:cNvSpPr/>
          <p:nvPr/>
        </p:nvSpPr>
        <p:spPr>
          <a:xfrm>
            <a:off x="7067312" y="3676769"/>
            <a:ext cx="1830467" cy="228719"/>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Стипендії</a:t>
            </a:r>
            <a:endParaRPr sz="1400">
              <a:solidFill>
                <a:schemeClr val="dk1"/>
              </a:solidFill>
              <a:latin typeface="Calibri"/>
              <a:ea typeface="Calibri"/>
              <a:cs typeface="Calibri"/>
              <a:sym typeface="Calibri"/>
            </a:endParaRPr>
          </a:p>
        </p:txBody>
      </p:sp>
      <p:sp>
        <p:nvSpPr>
          <p:cNvPr id="199" name="Google Shape;199;p9"/>
          <p:cNvSpPr/>
          <p:nvPr/>
        </p:nvSpPr>
        <p:spPr>
          <a:xfrm>
            <a:off x="6324124" y="3998833"/>
            <a:ext cx="2573655" cy="1244798"/>
          </a:xfrm>
          <a:prstGeom prst="rect">
            <a:avLst/>
          </a:prstGeom>
          <a:noFill/>
          <a:ln>
            <a:noFill/>
          </a:ln>
        </p:spPr>
        <p:txBody>
          <a:bodyPr spcFirstLastPara="1" wrap="square" lIns="0" tIns="0" rIns="0" bIns="0" anchor="t" anchorCtr="0">
            <a:noAutofit/>
          </a:bodyPr>
          <a:lstStyle/>
          <a:p>
            <a:pPr marL="0" marR="0" lvl="0" indent="0" algn="r"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Фінансова підтримка студентів, що забезпечує регулярне виплачування стипендій за академічні успіхи та соціальні пільги.</a:t>
            </a:r>
            <a:endParaRPr sz="1200">
              <a:solidFill>
                <a:schemeClr val="dk1"/>
              </a:solidFill>
              <a:latin typeface="Calibri"/>
              <a:ea typeface="Calibri"/>
              <a:cs typeface="Calibri"/>
              <a:sym typeface="Calibri"/>
            </a:endParaRPr>
          </a:p>
        </p:txBody>
      </p:sp>
      <p:pic>
        <p:nvPicPr>
          <p:cNvPr id="200" name="Google Shape;200;p9" descr="preencoded.png"/>
          <p:cNvPicPr preferRelativeResize="0"/>
          <p:nvPr/>
        </p:nvPicPr>
        <p:blipFill rotWithShape="1">
          <a:blip r:embed="rId4">
            <a:alphaModFix/>
          </a:blip>
          <a:srcRect/>
          <a:stretch/>
        </p:blipFill>
        <p:spPr>
          <a:xfrm>
            <a:off x="9208889" y="3610689"/>
            <a:ext cx="1699022" cy="1699022"/>
          </a:xfrm>
          <a:prstGeom prst="rect">
            <a:avLst/>
          </a:prstGeom>
          <a:noFill/>
          <a:ln>
            <a:noFill/>
          </a:ln>
        </p:spPr>
      </p:pic>
      <p:sp>
        <p:nvSpPr>
          <p:cNvPr id="201" name="Google Shape;201;p9"/>
          <p:cNvSpPr/>
          <p:nvPr/>
        </p:nvSpPr>
        <p:spPr>
          <a:xfrm>
            <a:off x="9356110" y="4212372"/>
            <a:ext cx="232767" cy="290989"/>
          </a:xfrm>
          <a:prstGeom prst="rect">
            <a:avLst/>
          </a:prstGeom>
          <a:noFill/>
          <a:ln>
            <a:noFill/>
          </a:ln>
        </p:spPr>
        <p:txBody>
          <a:bodyPr spcFirstLastPara="1" wrap="square" lIns="0" tIns="0" rIns="0" bIns="0" anchor="t" anchorCtr="0">
            <a:noAutofit/>
          </a:bodyPr>
          <a:lstStyle/>
          <a:p>
            <a:pPr marL="0" marR="0" lvl="0" indent="0" algn="l" rtl="0">
              <a:lnSpc>
                <a:spcPct val="161111"/>
              </a:lnSpc>
              <a:spcBef>
                <a:spcPts val="0"/>
              </a:spcBef>
              <a:spcAft>
                <a:spcPts val="0"/>
              </a:spcAft>
              <a:buClr>
                <a:srgbClr val="CAD6DE"/>
              </a:buClr>
              <a:buSzPts val="1800"/>
              <a:buFont typeface="Unbounded"/>
              <a:buNone/>
            </a:pPr>
            <a:r>
              <a:rPr lang="en-US" sz="1800">
                <a:solidFill>
                  <a:srgbClr val="CAD6DE"/>
                </a:solidFill>
                <a:latin typeface="Unbounded"/>
                <a:ea typeface="Unbounded"/>
                <a:cs typeface="Unbounded"/>
                <a:sym typeface="Unbounded"/>
              </a:rPr>
              <a:t>1</a:t>
            </a:r>
            <a:endParaRPr sz="1800">
              <a:solidFill>
                <a:schemeClr val="dk1"/>
              </a:solidFill>
              <a:latin typeface="Calibri"/>
              <a:ea typeface="Calibri"/>
              <a:cs typeface="Calibri"/>
              <a:sym typeface="Calibri"/>
            </a:endParaRPr>
          </a:p>
        </p:txBody>
      </p:sp>
      <p:sp>
        <p:nvSpPr>
          <p:cNvPr id="202" name="Google Shape;202;p9"/>
          <p:cNvSpPr/>
          <p:nvPr/>
        </p:nvSpPr>
        <p:spPr>
          <a:xfrm>
            <a:off x="11141273" y="2911316"/>
            <a:ext cx="2641521" cy="228719"/>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Матеріальна допомога</a:t>
            </a:r>
            <a:endParaRPr sz="1400">
              <a:solidFill>
                <a:schemeClr val="dk1"/>
              </a:solidFill>
              <a:latin typeface="Calibri"/>
              <a:ea typeface="Calibri"/>
              <a:cs typeface="Calibri"/>
              <a:sym typeface="Calibri"/>
            </a:endParaRPr>
          </a:p>
        </p:txBody>
      </p:sp>
      <p:sp>
        <p:nvSpPr>
          <p:cNvPr id="203" name="Google Shape;203;p9"/>
          <p:cNvSpPr/>
          <p:nvPr/>
        </p:nvSpPr>
        <p:spPr>
          <a:xfrm>
            <a:off x="11141273" y="3233380"/>
            <a:ext cx="2651403" cy="995839"/>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Надання допомоги студентам у скрутних життєвих ситуаціях, включаючи цільові гранти та разову фінансову підтримку.</a:t>
            </a:r>
            <a:endParaRPr sz="1200">
              <a:solidFill>
                <a:schemeClr val="dk1"/>
              </a:solidFill>
              <a:latin typeface="Calibri"/>
              <a:ea typeface="Calibri"/>
              <a:cs typeface="Calibri"/>
              <a:sym typeface="Calibri"/>
            </a:endParaRPr>
          </a:p>
        </p:txBody>
      </p:sp>
      <p:pic>
        <p:nvPicPr>
          <p:cNvPr id="204" name="Google Shape;204;p9" descr="preencoded.png"/>
          <p:cNvPicPr preferRelativeResize="0"/>
          <p:nvPr/>
        </p:nvPicPr>
        <p:blipFill rotWithShape="1">
          <a:blip r:embed="rId5">
            <a:alphaModFix/>
          </a:blip>
          <a:srcRect/>
          <a:stretch/>
        </p:blipFill>
        <p:spPr>
          <a:xfrm>
            <a:off x="9208889" y="3610689"/>
            <a:ext cx="1699022" cy="1699022"/>
          </a:xfrm>
          <a:prstGeom prst="rect">
            <a:avLst/>
          </a:prstGeom>
          <a:noFill/>
          <a:ln>
            <a:noFill/>
          </a:ln>
        </p:spPr>
      </p:pic>
      <p:sp>
        <p:nvSpPr>
          <p:cNvPr id="205" name="Google Shape;205;p9"/>
          <p:cNvSpPr/>
          <p:nvPr/>
        </p:nvSpPr>
        <p:spPr>
          <a:xfrm>
            <a:off x="10323374" y="3858399"/>
            <a:ext cx="232767" cy="290989"/>
          </a:xfrm>
          <a:prstGeom prst="rect">
            <a:avLst/>
          </a:prstGeom>
          <a:noFill/>
          <a:ln>
            <a:noFill/>
          </a:ln>
        </p:spPr>
        <p:txBody>
          <a:bodyPr spcFirstLastPara="1" wrap="square" lIns="0" tIns="0" rIns="0" bIns="0" anchor="t" anchorCtr="0">
            <a:noAutofit/>
          </a:bodyPr>
          <a:lstStyle/>
          <a:p>
            <a:pPr marL="0" marR="0" lvl="0" indent="0" algn="l" rtl="0">
              <a:lnSpc>
                <a:spcPct val="161111"/>
              </a:lnSpc>
              <a:spcBef>
                <a:spcPts val="0"/>
              </a:spcBef>
              <a:spcAft>
                <a:spcPts val="0"/>
              </a:spcAft>
              <a:buClr>
                <a:srgbClr val="CAD6DE"/>
              </a:buClr>
              <a:buSzPts val="1800"/>
              <a:buFont typeface="Unbounded"/>
              <a:buNone/>
            </a:pPr>
            <a:r>
              <a:rPr lang="en-US" sz="1800">
                <a:solidFill>
                  <a:srgbClr val="CAD6DE"/>
                </a:solidFill>
                <a:latin typeface="Unbounded"/>
                <a:ea typeface="Unbounded"/>
                <a:cs typeface="Unbounded"/>
                <a:sym typeface="Unbounded"/>
              </a:rPr>
              <a:t>2</a:t>
            </a:r>
            <a:endParaRPr sz="1800">
              <a:solidFill>
                <a:schemeClr val="dk1"/>
              </a:solidFill>
              <a:latin typeface="Calibri"/>
              <a:ea typeface="Calibri"/>
              <a:cs typeface="Calibri"/>
              <a:sym typeface="Calibri"/>
            </a:endParaRPr>
          </a:p>
        </p:txBody>
      </p:sp>
      <p:sp>
        <p:nvSpPr>
          <p:cNvPr id="206" name="Google Shape;206;p9"/>
          <p:cNvSpPr/>
          <p:nvPr/>
        </p:nvSpPr>
        <p:spPr>
          <a:xfrm>
            <a:off x="11141273" y="4462582"/>
            <a:ext cx="2651403" cy="457438"/>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CAD6DE"/>
              </a:buClr>
              <a:buSzPts val="1400"/>
              <a:buFont typeface="Unbounded"/>
              <a:buNone/>
            </a:pPr>
            <a:r>
              <a:rPr lang="en-US" sz="1400">
                <a:solidFill>
                  <a:srgbClr val="CAD6DE"/>
                </a:solidFill>
                <a:latin typeface="Unbounded"/>
                <a:ea typeface="Unbounded"/>
                <a:cs typeface="Unbounded"/>
                <a:sym typeface="Unbounded"/>
              </a:rPr>
              <a:t>Співпраця з іншими закладами</a:t>
            </a:r>
            <a:endParaRPr sz="1400">
              <a:solidFill>
                <a:schemeClr val="dk1"/>
              </a:solidFill>
              <a:latin typeface="Calibri"/>
              <a:ea typeface="Calibri"/>
              <a:cs typeface="Calibri"/>
              <a:sym typeface="Calibri"/>
            </a:endParaRPr>
          </a:p>
        </p:txBody>
      </p:sp>
      <p:sp>
        <p:nvSpPr>
          <p:cNvPr id="207" name="Google Shape;207;p9"/>
          <p:cNvSpPr/>
          <p:nvPr/>
        </p:nvSpPr>
        <p:spPr>
          <a:xfrm>
            <a:off x="11141273" y="5013365"/>
            <a:ext cx="2651403" cy="995839"/>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CAD6DE"/>
              </a:buClr>
              <a:buSzPts val="1200"/>
              <a:buFont typeface="Cabin"/>
              <a:buNone/>
            </a:pPr>
            <a:r>
              <a:rPr lang="en-US" sz="1200">
                <a:solidFill>
                  <a:srgbClr val="CAD6DE"/>
                </a:solidFill>
                <a:latin typeface="Cabin"/>
                <a:ea typeface="Cabin"/>
                <a:cs typeface="Cabin"/>
                <a:sym typeface="Cabin"/>
              </a:rPr>
              <a:t>Співпраця з освітніми та соціальними установами для покращення умов навчання і соціального захисту студентів.</a:t>
            </a:r>
            <a:endParaRPr sz="1200">
              <a:solidFill>
                <a:schemeClr val="dk1"/>
              </a:solidFill>
              <a:latin typeface="Calibri"/>
              <a:ea typeface="Calibri"/>
              <a:cs typeface="Calibri"/>
              <a:sym typeface="Calibri"/>
            </a:endParaRPr>
          </a:p>
        </p:txBody>
      </p:sp>
      <p:pic>
        <p:nvPicPr>
          <p:cNvPr id="208" name="Google Shape;208;p9" descr="preencoded.png"/>
          <p:cNvPicPr preferRelativeResize="0"/>
          <p:nvPr/>
        </p:nvPicPr>
        <p:blipFill rotWithShape="1">
          <a:blip r:embed="rId6">
            <a:alphaModFix/>
          </a:blip>
          <a:srcRect/>
          <a:stretch/>
        </p:blipFill>
        <p:spPr>
          <a:xfrm>
            <a:off x="9208889" y="3610689"/>
            <a:ext cx="1699022" cy="1699022"/>
          </a:xfrm>
          <a:prstGeom prst="rect">
            <a:avLst/>
          </a:prstGeom>
          <a:noFill/>
          <a:ln>
            <a:noFill/>
          </a:ln>
        </p:spPr>
      </p:pic>
      <p:sp>
        <p:nvSpPr>
          <p:cNvPr id="209" name="Google Shape;209;p9"/>
          <p:cNvSpPr/>
          <p:nvPr/>
        </p:nvSpPr>
        <p:spPr>
          <a:xfrm>
            <a:off x="10146328" y="4873050"/>
            <a:ext cx="232767" cy="290989"/>
          </a:xfrm>
          <a:prstGeom prst="rect">
            <a:avLst/>
          </a:prstGeom>
          <a:noFill/>
          <a:ln>
            <a:noFill/>
          </a:ln>
        </p:spPr>
        <p:txBody>
          <a:bodyPr spcFirstLastPara="1" wrap="square" lIns="0" tIns="0" rIns="0" bIns="0" anchor="t" anchorCtr="0">
            <a:noAutofit/>
          </a:bodyPr>
          <a:lstStyle/>
          <a:p>
            <a:pPr marL="0" marR="0" lvl="0" indent="0" algn="l" rtl="0">
              <a:lnSpc>
                <a:spcPct val="161111"/>
              </a:lnSpc>
              <a:spcBef>
                <a:spcPts val="0"/>
              </a:spcBef>
              <a:spcAft>
                <a:spcPts val="0"/>
              </a:spcAft>
              <a:buClr>
                <a:srgbClr val="CAD6DE"/>
              </a:buClr>
              <a:buSzPts val="1800"/>
              <a:buFont typeface="Unbounded"/>
              <a:buNone/>
            </a:pPr>
            <a:r>
              <a:rPr lang="en-US" sz="1800">
                <a:solidFill>
                  <a:srgbClr val="CAD6DE"/>
                </a:solidFill>
                <a:latin typeface="Unbounded"/>
                <a:ea typeface="Unbounded"/>
                <a:cs typeface="Unbounded"/>
                <a:sym typeface="Unbounded"/>
              </a:rPr>
              <a:t>3</a:t>
            </a:r>
            <a:endParaRPr sz="1800">
              <a:solidFill>
                <a:schemeClr val="dk1"/>
              </a:solidFill>
              <a:latin typeface="Calibri"/>
              <a:ea typeface="Calibri"/>
              <a:cs typeface="Calibri"/>
              <a:sym typeface="Calibri"/>
            </a:endParaRPr>
          </a:p>
        </p:txBody>
      </p:sp>
      <p:pic>
        <p:nvPicPr>
          <p:cNvPr id="210" name="Google Shape;210;p9"/>
          <p:cNvPicPr preferRelativeResize="0"/>
          <p:nvPr/>
        </p:nvPicPr>
        <p:blipFill rotWithShape="1">
          <a:blip r:embed="rId7">
            <a:alphaModFix/>
          </a:blip>
          <a:srcRect/>
          <a:stretch/>
        </p:blipFill>
        <p:spPr>
          <a:xfrm>
            <a:off x="12592050" y="7634864"/>
            <a:ext cx="2038350" cy="581025"/>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Произвольный</PresentationFormat>
  <Slides>10</Slides>
  <Notes>10</Notes>
  <HiddenSlides>0</HiddenSlide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Єгор Татаренко</dc:creator>
  <cp:lastModifiedBy>Молчанова Оксана Олександрівна</cp:lastModifiedBy>
  <cp:revision>1</cp:revision>
  <dcterms:created xsi:type="dcterms:W3CDTF">2025-04-19T19:08:04Z</dcterms:created>
  <dcterms:modified xsi:type="dcterms:W3CDTF">2025-05-07T20:47:55Z</dcterms:modified>
</cp:coreProperties>
</file>